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sldIdLst>
    <p:sldId id="334" r:id="rId2"/>
    <p:sldId id="347" r:id="rId3"/>
    <p:sldId id="348" r:id="rId4"/>
    <p:sldId id="340" r:id="rId5"/>
    <p:sldId id="341" r:id="rId6"/>
    <p:sldId id="342" r:id="rId7"/>
    <p:sldId id="343" r:id="rId8"/>
    <p:sldId id="346" r:id="rId9"/>
    <p:sldId id="338" r:id="rId10"/>
    <p:sldId id="332" r:id="rId11"/>
    <p:sldId id="333" r:id="rId12"/>
    <p:sldId id="328" r:id="rId13"/>
    <p:sldId id="322" r:id="rId14"/>
    <p:sldId id="345" r:id="rId15"/>
    <p:sldId id="324" r:id="rId16"/>
    <p:sldId id="329" r:id="rId17"/>
    <p:sldId id="327" r:id="rId18"/>
    <p:sldId id="295" r:id="rId19"/>
    <p:sldId id="286" r:id="rId20"/>
    <p:sldId id="330" r:id="rId21"/>
    <p:sldId id="269" r:id="rId22"/>
  </p:sldIdLst>
  <p:sldSz cx="7142163" cy="4343400"/>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029" autoAdjust="0"/>
  </p:normalViewPr>
  <p:slideViewPr>
    <p:cSldViewPr>
      <p:cViewPr varScale="1">
        <p:scale>
          <a:sx n="125" d="100"/>
          <a:sy n="125" d="100"/>
        </p:scale>
        <p:origin x="-366" y="-90"/>
      </p:cViewPr>
      <p:guideLst>
        <p:guide orient="horz" pos="1368"/>
        <p:guide pos="225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F6EC4-7E87-4838-9876-B951B2C87B51}" type="doc">
      <dgm:prSet loTypeId="urn:microsoft.com/office/officeart/2005/8/layout/vProcess5" loCatId="process" qsTypeId="urn:microsoft.com/office/officeart/2005/8/quickstyle/simple1" qsCatId="simple" csTypeId="urn:microsoft.com/office/officeart/2005/8/colors/accent6_3" csCatId="accent6" phldr="1"/>
      <dgm:spPr/>
    </dgm:pt>
    <dgm:pt modelId="{52211F05-64B4-4677-979C-4BC83619D200}">
      <dgm:prSet phldrT="[Text]" custT="1"/>
      <dgm:spPr/>
      <dgm:t>
        <a:bodyPr/>
        <a:lstStyle/>
        <a:p>
          <a:pPr algn="l"/>
          <a:r>
            <a:rPr lang="en-US" sz="1200" dirty="0" smtClean="0">
              <a:latin typeface="Verdana" pitchFamily="34" charset="0"/>
              <a:ea typeface="Verdana" pitchFamily="34" charset="0"/>
              <a:cs typeface="Verdana" pitchFamily="34" charset="0"/>
            </a:rPr>
            <a:t>1. Acquire Merchant Account</a:t>
          </a:r>
          <a:endParaRPr lang="en-US" sz="1200" dirty="0">
            <a:latin typeface="Verdana" pitchFamily="34" charset="0"/>
            <a:ea typeface="Verdana" pitchFamily="34" charset="0"/>
            <a:cs typeface="Verdana" pitchFamily="34" charset="0"/>
          </a:endParaRPr>
        </a:p>
      </dgm:t>
    </dgm:pt>
    <dgm:pt modelId="{F9F07253-0704-4AF7-9FA6-90BDB4417FAC}" type="parTrans" cxnId="{815F0C99-BD3C-403F-9CFB-617E1018622D}">
      <dgm:prSet/>
      <dgm:spPr/>
      <dgm:t>
        <a:bodyPr/>
        <a:lstStyle/>
        <a:p>
          <a:endParaRPr lang="en-US">
            <a:latin typeface="Verdana" pitchFamily="34" charset="0"/>
            <a:ea typeface="Verdana" pitchFamily="34" charset="0"/>
            <a:cs typeface="Verdana" pitchFamily="34" charset="0"/>
          </a:endParaRPr>
        </a:p>
      </dgm:t>
    </dgm:pt>
    <dgm:pt modelId="{49356378-3819-4C38-9F78-57CD46D29B0E}" type="sibTrans" cxnId="{815F0C99-BD3C-403F-9CFB-617E1018622D}">
      <dgm:prSet/>
      <dgm:spPr/>
      <dgm:t>
        <a:bodyPr/>
        <a:lstStyle/>
        <a:p>
          <a:endParaRPr lang="en-US">
            <a:latin typeface="Verdana" pitchFamily="34" charset="0"/>
            <a:ea typeface="Verdana" pitchFamily="34" charset="0"/>
            <a:cs typeface="Verdana" pitchFamily="34" charset="0"/>
          </a:endParaRPr>
        </a:p>
      </dgm:t>
    </dgm:pt>
    <dgm:pt modelId="{733B18AE-054E-4F3A-A97A-0B8C5B12D1E8}">
      <dgm:prSet phldrT="[Text]" custT="1"/>
      <dgm:spPr/>
      <dgm:t>
        <a:bodyPr/>
        <a:lstStyle/>
        <a:p>
          <a:pPr algn="l"/>
          <a:r>
            <a:rPr lang="en-US" sz="1200" dirty="0" smtClean="0">
              <a:latin typeface="Verdana" pitchFamily="34" charset="0"/>
              <a:ea typeface="Verdana" pitchFamily="34" charset="0"/>
              <a:cs typeface="Verdana" pitchFamily="34" charset="0"/>
            </a:rPr>
            <a:t>2. Board Merchant on ePN:</a:t>
          </a:r>
        </a:p>
        <a:p>
          <a:pPr algn="l"/>
          <a:r>
            <a:rPr lang="en-US" sz="1050" dirty="0" smtClean="0">
              <a:latin typeface="Verdana" pitchFamily="34" charset="0"/>
              <a:ea typeface="Verdana" pitchFamily="34" charset="0"/>
              <a:cs typeface="Verdana" pitchFamily="34" charset="0"/>
            </a:rPr>
            <a:t>     Online Terminal Only account OR Internet Basic Account</a:t>
          </a:r>
          <a:endParaRPr lang="en-US" sz="1050" dirty="0">
            <a:latin typeface="Verdana" pitchFamily="34" charset="0"/>
            <a:ea typeface="Verdana" pitchFamily="34" charset="0"/>
            <a:cs typeface="Verdana" pitchFamily="34" charset="0"/>
          </a:endParaRPr>
        </a:p>
      </dgm:t>
    </dgm:pt>
    <dgm:pt modelId="{70BF0A6F-E6CB-4CE3-9CBE-F43574F8C231}" type="parTrans" cxnId="{D6431A84-AA22-486A-AFDA-0660D2E5BBE9}">
      <dgm:prSet/>
      <dgm:spPr/>
      <dgm:t>
        <a:bodyPr/>
        <a:lstStyle/>
        <a:p>
          <a:endParaRPr lang="en-US">
            <a:latin typeface="Verdana" pitchFamily="34" charset="0"/>
            <a:ea typeface="Verdana" pitchFamily="34" charset="0"/>
            <a:cs typeface="Verdana" pitchFamily="34" charset="0"/>
          </a:endParaRPr>
        </a:p>
      </dgm:t>
    </dgm:pt>
    <dgm:pt modelId="{61F894F7-F6FB-4CFB-9734-B1D1A8E00205}" type="sibTrans" cxnId="{D6431A84-AA22-486A-AFDA-0660D2E5BBE9}">
      <dgm:prSet/>
      <dgm:spPr/>
      <dgm:t>
        <a:bodyPr/>
        <a:lstStyle/>
        <a:p>
          <a:endParaRPr lang="en-US">
            <a:latin typeface="Verdana" pitchFamily="34" charset="0"/>
            <a:ea typeface="Verdana" pitchFamily="34" charset="0"/>
            <a:cs typeface="Verdana" pitchFamily="34" charset="0"/>
          </a:endParaRPr>
        </a:p>
      </dgm:t>
    </dgm:pt>
    <dgm:pt modelId="{10D780DD-9470-4125-B991-30ABEBCC88EE}">
      <dgm:prSet phldrT="[Text]" custT="1"/>
      <dgm:spPr/>
      <dgm:t>
        <a:bodyPr/>
        <a:lstStyle/>
        <a:p>
          <a:r>
            <a:rPr lang="en-US" sz="1200" dirty="0" smtClean="0">
              <a:latin typeface="Verdana" pitchFamily="34" charset="0"/>
              <a:ea typeface="Verdana" pitchFamily="34" charset="0"/>
              <a:cs typeface="Verdana" pitchFamily="34" charset="0"/>
            </a:rPr>
            <a:t>3. Purchase ePNJPOS software license and hardware required.  </a:t>
          </a:r>
          <a:r>
            <a:rPr lang="en-US" sz="1050" dirty="0" smtClean="0">
              <a:latin typeface="Verdana" pitchFamily="34" charset="0"/>
              <a:ea typeface="Verdana" pitchFamily="34" charset="0"/>
              <a:cs typeface="Verdana" pitchFamily="34" charset="0"/>
            </a:rPr>
            <a:t>(</a:t>
          </a:r>
          <a:r>
            <a:rPr lang="en-US" sz="1000" dirty="0" smtClean="0">
              <a:latin typeface="Verdana" pitchFamily="34" charset="0"/>
              <a:ea typeface="Verdana" pitchFamily="34" charset="0"/>
              <a:cs typeface="Verdana" pitchFamily="34" charset="0"/>
            </a:rPr>
            <a:t>Note additional license fees for PIN debit, ePNInventory, and Check 21.)</a:t>
          </a:r>
          <a:endParaRPr lang="en-US" sz="1200" dirty="0">
            <a:latin typeface="Verdana" pitchFamily="34" charset="0"/>
            <a:ea typeface="Verdana" pitchFamily="34" charset="0"/>
            <a:cs typeface="Verdana" pitchFamily="34" charset="0"/>
          </a:endParaRPr>
        </a:p>
      </dgm:t>
    </dgm:pt>
    <dgm:pt modelId="{CCD98749-97B8-4868-BBDB-613AB8068A4D}" type="parTrans" cxnId="{055E3265-B9B6-4C8B-B12D-771A53EC97F1}">
      <dgm:prSet/>
      <dgm:spPr/>
      <dgm:t>
        <a:bodyPr/>
        <a:lstStyle/>
        <a:p>
          <a:endParaRPr lang="en-US">
            <a:latin typeface="Verdana" pitchFamily="34" charset="0"/>
            <a:ea typeface="Verdana" pitchFamily="34" charset="0"/>
            <a:cs typeface="Verdana" pitchFamily="34" charset="0"/>
          </a:endParaRPr>
        </a:p>
      </dgm:t>
    </dgm:pt>
    <dgm:pt modelId="{04D5AE2C-890D-4E34-B26A-BC95DD7EF72F}" type="sibTrans" cxnId="{055E3265-B9B6-4C8B-B12D-771A53EC97F1}">
      <dgm:prSet/>
      <dgm:spPr/>
      <dgm:t>
        <a:bodyPr/>
        <a:lstStyle/>
        <a:p>
          <a:endParaRPr lang="en-US">
            <a:latin typeface="Verdana" pitchFamily="34" charset="0"/>
            <a:ea typeface="Verdana" pitchFamily="34" charset="0"/>
            <a:cs typeface="Verdana" pitchFamily="34" charset="0"/>
          </a:endParaRPr>
        </a:p>
      </dgm:t>
    </dgm:pt>
    <dgm:pt modelId="{90C96859-5A42-4E27-9A74-A96413C936B5}">
      <dgm:prSet custT="1"/>
      <dgm:spPr/>
      <dgm:t>
        <a:bodyPr/>
        <a:lstStyle/>
        <a:p>
          <a:r>
            <a:rPr lang="en-US" sz="1200" dirty="0" smtClean="0">
              <a:latin typeface="Verdana" pitchFamily="34" charset="0"/>
              <a:ea typeface="Verdana" pitchFamily="34" charset="0"/>
              <a:cs typeface="Verdana" pitchFamily="34" charset="0"/>
            </a:rPr>
            <a:t>4. Merchant downloads ePNJPOS from the		ePN Merchant Support Center</a:t>
          </a:r>
          <a:endParaRPr lang="en-US" sz="1200" dirty="0">
            <a:latin typeface="Verdana" pitchFamily="34" charset="0"/>
            <a:ea typeface="Verdana" pitchFamily="34" charset="0"/>
            <a:cs typeface="Verdana" pitchFamily="34" charset="0"/>
          </a:endParaRPr>
        </a:p>
      </dgm:t>
    </dgm:pt>
    <dgm:pt modelId="{05C33B8B-EB05-44C9-B935-53336FCD7686}" type="parTrans" cxnId="{A5442F24-91FB-4FA6-AD44-107A25B360C1}">
      <dgm:prSet/>
      <dgm:spPr/>
      <dgm:t>
        <a:bodyPr/>
        <a:lstStyle/>
        <a:p>
          <a:endParaRPr lang="en-US">
            <a:latin typeface="Verdana" pitchFamily="34" charset="0"/>
            <a:ea typeface="Verdana" pitchFamily="34" charset="0"/>
            <a:cs typeface="Verdana" pitchFamily="34" charset="0"/>
          </a:endParaRPr>
        </a:p>
      </dgm:t>
    </dgm:pt>
    <dgm:pt modelId="{F0DA64F1-8367-44A9-AEB3-E85E4A3A3E55}" type="sibTrans" cxnId="{A5442F24-91FB-4FA6-AD44-107A25B360C1}">
      <dgm:prSet/>
      <dgm:spPr/>
      <dgm:t>
        <a:bodyPr/>
        <a:lstStyle/>
        <a:p>
          <a:endParaRPr lang="en-US">
            <a:latin typeface="Verdana" pitchFamily="34" charset="0"/>
            <a:ea typeface="Verdana" pitchFamily="34" charset="0"/>
            <a:cs typeface="Verdana" pitchFamily="34" charset="0"/>
          </a:endParaRPr>
        </a:p>
      </dgm:t>
    </dgm:pt>
    <dgm:pt modelId="{89BD6CC5-A8B0-416A-8DB0-A503319968C7}" type="pres">
      <dgm:prSet presAssocID="{B8EF6EC4-7E87-4838-9876-B951B2C87B51}" presName="outerComposite" presStyleCnt="0">
        <dgm:presLayoutVars>
          <dgm:chMax val="5"/>
          <dgm:dir/>
          <dgm:resizeHandles val="exact"/>
        </dgm:presLayoutVars>
      </dgm:prSet>
      <dgm:spPr/>
    </dgm:pt>
    <dgm:pt modelId="{68C8A4D9-E613-4F98-8244-F0992B1AB962}" type="pres">
      <dgm:prSet presAssocID="{B8EF6EC4-7E87-4838-9876-B951B2C87B51}" presName="dummyMaxCanvas" presStyleCnt="0">
        <dgm:presLayoutVars/>
      </dgm:prSet>
      <dgm:spPr/>
    </dgm:pt>
    <dgm:pt modelId="{9A513A05-3C89-4F1C-AA1F-55562DE147A6}" type="pres">
      <dgm:prSet presAssocID="{B8EF6EC4-7E87-4838-9876-B951B2C87B51}" presName="FourNodes_1" presStyleLbl="node1" presStyleIdx="0" presStyleCnt="4">
        <dgm:presLayoutVars>
          <dgm:bulletEnabled val="1"/>
        </dgm:presLayoutVars>
      </dgm:prSet>
      <dgm:spPr/>
      <dgm:t>
        <a:bodyPr/>
        <a:lstStyle/>
        <a:p>
          <a:endParaRPr lang="en-US"/>
        </a:p>
      </dgm:t>
    </dgm:pt>
    <dgm:pt modelId="{E168EA3F-0766-4BEC-911F-6DCED29943B0}" type="pres">
      <dgm:prSet presAssocID="{B8EF6EC4-7E87-4838-9876-B951B2C87B51}" presName="FourNodes_2" presStyleLbl="node1" presStyleIdx="1" presStyleCnt="4">
        <dgm:presLayoutVars>
          <dgm:bulletEnabled val="1"/>
        </dgm:presLayoutVars>
      </dgm:prSet>
      <dgm:spPr/>
      <dgm:t>
        <a:bodyPr/>
        <a:lstStyle/>
        <a:p>
          <a:endParaRPr lang="en-US"/>
        </a:p>
      </dgm:t>
    </dgm:pt>
    <dgm:pt modelId="{3A3C47EF-1209-418E-87BE-136819583F89}" type="pres">
      <dgm:prSet presAssocID="{B8EF6EC4-7E87-4838-9876-B951B2C87B51}" presName="FourNodes_3" presStyleLbl="node1" presStyleIdx="2" presStyleCnt="4">
        <dgm:presLayoutVars>
          <dgm:bulletEnabled val="1"/>
        </dgm:presLayoutVars>
      </dgm:prSet>
      <dgm:spPr/>
      <dgm:t>
        <a:bodyPr/>
        <a:lstStyle/>
        <a:p>
          <a:endParaRPr lang="en-US"/>
        </a:p>
      </dgm:t>
    </dgm:pt>
    <dgm:pt modelId="{4A6ADE37-F4AA-4D64-8743-DE5B857DFAAE}" type="pres">
      <dgm:prSet presAssocID="{B8EF6EC4-7E87-4838-9876-B951B2C87B51}" presName="FourNodes_4" presStyleLbl="node1" presStyleIdx="3" presStyleCnt="4">
        <dgm:presLayoutVars>
          <dgm:bulletEnabled val="1"/>
        </dgm:presLayoutVars>
      </dgm:prSet>
      <dgm:spPr/>
      <dgm:t>
        <a:bodyPr/>
        <a:lstStyle/>
        <a:p>
          <a:endParaRPr lang="en-US"/>
        </a:p>
      </dgm:t>
    </dgm:pt>
    <dgm:pt modelId="{354C1DCA-C61B-4AF7-A044-2A104B3FD23C}" type="pres">
      <dgm:prSet presAssocID="{B8EF6EC4-7E87-4838-9876-B951B2C87B51}" presName="FourConn_1-2" presStyleLbl="fgAccFollowNode1" presStyleIdx="0" presStyleCnt="3">
        <dgm:presLayoutVars>
          <dgm:bulletEnabled val="1"/>
        </dgm:presLayoutVars>
      </dgm:prSet>
      <dgm:spPr/>
      <dgm:t>
        <a:bodyPr/>
        <a:lstStyle/>
        <a:p>
          <a:endParaRPr lang="en-US"/>
        </a:p>
      </dgm:t>
    </dgm:pt>
    <dgm:pt modelId="{35C4965E-66F1-4BF6-A0BE-A04A9264AFCE}" type="pres">
      <dgm:prSet presAssocID="{B8EF6EC4-7E87-4838-9876-B951B2C87B51}" presName="FourConn_2-3" presStyleLbl="fgAccFollowNode1" presStyleIdx="1" presStyleCnt="3">
        <dgm:presLayoutVars>
          <dgm:bulletEnabled val="1"/>
        </dgm:presLayoutVars>
      </dgm:prSet>
      <dgm:spPr/>
      <dgm:t>
        <a:bodyPr/>
        <a:lstStyle/>
        <a:p>
          <a:endParaRPr lang="en-US"/>
        </a:p>
      </dgm:t>
    </dgm:pt>
    <dgm:pt modelId="{D3728FB1-6002-4DF3-BFD5-D49DF6B6FAD3}" type="pres">
      <dgm:prSet presAssocID="{B8EF6EC4-7E87-4838-9876-B951B2C87B51}" presName="FourConn_3-4" presStyleLbl="fgAccFollowNode1" presStyleIdx="2" presStyleCnt="3">
        <dgm:presLayoutVars>
          <dgm:bulletEnabled val="1"/>
        </dgm:presLayoutVars>
      </dgm:prSet>
      <dgm:spPr/>
      <dgm:t>
        <a:bodyPr/>
        <a:lstStyle/>
        <a:p>
          <a:endParaRPr lang="en-US"/>
        </a:p>
      </dgm:t>
    </dgm:pt>
    <dgm:pt modelId="{E0A89071-688D-46B4-BF6A-B5712A8B529C}" type="pres">
      <dgm:prSet presAssocID="{B8EF6EC4-7E87-4838-9876-B951B2C87B51}" presName="FourNodes_1_text" presStyleLbl="node1" presStyleIdx="3" presStyleCnt="4">
        <dgm:presLayoutVars>
          <dgm:bulletEnabled val="1"/>
        </dgm:presLayoutVars>
      </dgm:prSet>
      <dgm:spPr/>
      <dgm:t>
        <a:bodyPr/>
        <a:lstStyle/>
        <a:p>
          <a:endParaRPr lang="en-US"/>
        </a:p>
      </dgm:t>
    </dgm:pt>
    <dgm:pt modelId="{957D5D56-6AAB-465B-AA70-A38485E186D3}" type="pres">
      <dgm:prSet presAssocID="{B8EF6EC4-7E87-4838-9876-B951B2C87B51}" presName="FourNodes_2_text" presStyleLbl="node1" presStyleIdx="3" presStyleCnt="4">
        <dgm:presLayoutVars>
          <dgm:bulletEnabled val="1"/>
        </dgm:presLayoutVars>
      </dgm:prSet>
      <dgm:spPr/>
      <dgm:t>
        <a:bodyPr/>
        <a:lstStyle/>
        <a:p>
          <a:endParaRPr lang="en-US"/>
        </a:p>
      </dgm:t>
    </dgm:pt>
    <dgm:pt modelId="{D2FCE73A-033E-4F00-9985-413F5063EB22}" type="pres">
      <dgm:prSet presAssocID="{B8EF6EC4-7E87-4838-9876-B951B2C87B51}" presName="FourNodes_3_text" presStyleLbl="node1" presStyleIdx="3" presStyleCnt="4">
        <dgm:presLayoutVars>
          <dgm:bulletEnabled val="1"/>
        </dgm:presLayoutVars>
      </dgm:prSet>
      <dgm:spPr/>
      <dgm:t>
        <a:bodyPr/>
        <a:lstStyle/>
        <a:p>
          <a:endParaRPr lang="en-US"/>
        </a:p>
      </dgm:t>
    </dgm:pt>
    <dgm:pt modelId="{0FFDDC91-2026-4908-AC8D-696CB407475C}" type="pres">
      <dgm:prSet presAssocID="{B8EF6EC4-7E87-4838-9876-B951B2C87B51}" presName="FourNodes_4_text" presStyleLbl="node1" presStyleIdx="3" presStyleCnt="4">
        <dgm:presLayoutVars>
          <dgm:bulletEnabled val="1"/>
        </dgm:presLayoutVars>
      </dgm:prSet>
      <dgm:spPr/>
      <dgm:t>
        <a:bodyPr/>
        <a:lstStyle/>
        <a:p>
          <a:endParaRPr lang="en-US"/>
        </a:p>
      </dgm:t>
    </dgm:pt>
  </dgm:ptLst>
  <dgm:cxnLst>
    <dgm:cxn modelId="{A5442F24-91FB-4FA6-AD44-107A25B360C1}" srcId="{B8EF6EC4-7E87-4838-9876-B951B2C87B51}" destId="{90C96859-5A42-4E27-9A74-A96413C936B5}" srcOrd="3" destOrd="0" parTransId="{05C33B8B-EB05-44C9-B935-53336FCD7686}" sibTransId="{F0DA64F1-8367-44A9-AEB3-E85E4A3A3E55}"/>
    <dgm:cxn modelId="{8EFEA9E6-34A7-44B9-8E34-38B30068D8E7}" type="presOf" srcId="{61F894F7-F6FB-4CFB-9734-B1D1A8E00205}" destId="{35C4965E-66F1-4BF6-A0BE-A04A9264AFCE}" srcOrd="0" destOrd="0" presId="urn:microsoft.com/office/officeart/2005/8/layout/vProcess5"/>
    <dgm:cxn modelId="{2EDC95F5-312C-4E25-8B17-7BEA383CAC7B}" type="presOf" srcId="{52211F05-64B4-4677-979C-4BC83619D200}" destId="{E0A89071-688D-46B4-BF6A-B5712A8B529C}" srcOrd="1" destOrd="0" presId="urn:microsoft.com/office/officeart/2005/8/layout/vProcess5"/>
    <dgm:cxn modelId="{E9FAAAF7-1773-4AD4-B86E-F61DB357070E}" type="presOf" srcId="{10D780DD-9470-4125-B991-30ABEBCC88EE}" destId="{D2FCE73A-033E-4F00-9985-413F5063EB22}" srcOrd="1" destOrd="0" presId="urn:microsoft.com/office/officeart/2005/8/layout/vProcess5"/>
    <dgm:cxn modelId="{51971521-C950-4F99-A8FE-3F710328BB98}" type="presOf" srcId="{B8EF6EC4-7E87-4838-9876-B951B2C87B51}" destId="{89BD6CC5-A8B0-416A-8DB0-A503319968C7}" srcOrd="0" destOrd="0" presId="urn:microsoft.com/office/officeart/2005/8/layout/vProcess5"/>
    <dgm:cxn modelId="{D43AE2C0-D593-4D49-90CA-9046BADCFED2}" type="presOf" srcId="{90C96859-5A42-4E27-9A74-A96413C936B5}" destId="{4A6ADE37-F4AA-4D64-8743-DE5B857DFAAE}" srcOrd="0" destOrd="0" presId="urn:microsoft.com/office/officeart/2005/8/layout/vProcess5"/>
    <dgm:cxn modelId="{D6431A84-AA22-486A-AFDA-0660D2E5BBE9}" srcId="{B8EF6EC4-7E87-4838-9876-B951B2C87B51}" destId="{733B18AE-054E-4F3A-A97A-0B8C5B12D1E8}" srcOrd="1" destOrd="0" parTransId="{70BF0A6F-E6CB-4CE3-9CBE-F43574F8C231}" sibTransId="{61F894F7-F6FB-4CFB-9734-B1D1A8E00205}"/>
    <dgm:cxn modelId="{055E3265-B9B6-4C8B-B12D-771A53EC97F1}" srcId="{B8EF6EC4-7E87-4838-9876-B951B2C87B51}" destId="{10D780DD-9470-4125-B991-30ABEBCC88EE}" srcOrd="2" destOrd="0" parTransId="{CCD98749-97B8-4868-BBDB-613AB8068A4D}" sibTransId="{04D5AE2C-890D-4E34-B26A-BC95DD7EF72F}"/>
    <dgm:cxn modelId="{17F4F465-6AD2-4817-9CD5-DFFE2DDF7CA1}" type="presOf" srcId="{733B18AE-054E-4F3A-A97A-0B8C5B12D1E8}" destId="{E168EA3F-0766-4BEC-911F-6DCED29943B0}" srcOrd="0" destOrd="0" presId="urn:microsoft.com/office/officeart/2005/8/layout/vProcess5"/>
    <dgm:cxn modelId="{0E652BA4-9253-4819-BE5D-E3B3C6A67449}" type="presOf" srcId="{90C96859-5A42-4E27-9A74-A96413C936B5}" destId="{0FFDDC91-2026-4908-AC8D-696CB407475C}" srcOrd="1" destOrd="0" presId="urn:microsoft.com/office/officeart/2005/8/layout/vProcess5"/>
    <dgm:cxn modelId="{0E6B5913-FDC4-4507-86DA-F4F0A8D6FD5C}" type="presOf" srcId="{52211F05-64B4-4677-979C-4BC83619D200}" destId="{9A513A05-3C89-4F1C-AA1F-55562DE147A6}" srcOrd="0" destOrd="0" presId="urn:microsoft.com/office/officeart/2005/8/layout/vProcess5"/>
    <dgm:cxn modelId="{6A95FB63-BC8D-4611-95D9-4E8D226A8A74}" type="presOf" srcId="{733B18AE-054E-4F3A-A97A-0B8C5B12D1E8}" destId="{957D5D56-6AAB-465B-AA70-A38485E186D3}" srcOrd="1" destOrd="0" presId="urn:microsoft.com/office/officeart/2005/8/layout/vProcess5"/>
    <dgm:cxn modelId="{815F0C99-BD3C-403F-9CFB-617E1018622D}" srcId="{B8EF6EC4-7E87-4838-9876-B951B2C87B51}" destId="{52211F05-64B4-4677-979C-4BC83619D200}" srcOrd="0" destOrd="0" parTransId="{F9F07253-0704-4AF7-9FA6-90BDB4417FAC}" sibTransId="{49356378-3819-4C38-9F78-57CD46D29B0E}"/>
    <dgm:cxn modelId="{8858D939-202A-4CFF-94A9-18F4826B3A99}" type="presOf" srcId="{10D780DD-9470-4125-B991-30ABEBCC88EE}" destId="{3A3C47EF-1209-418E-87BE-136819583F89}" srcOrd="0" destOrd="0" presId="urn:microsoft.com/office/officeart/2005/8/layout/vProcess5"/>
    <dgm:cxn modelId="{8EC79150-C567-490C-BFE3-A616FA33944C}" type="presOf" srcId="{49356378-3819-4C38-9F78-57CD46D29B0E}" destId="{354C1DCA-C61B-4AF7-A044-2A104B3FD23C}" srcOrd="0" destOrd="0" presId="urn:microsoft.com/office/officeart/2005/8/layout/vProcess5"/>
    <dgm:cxn modelId="{6A70EF23-75A5-4864-9E90-451D2EBD2ACF}" type="presOf" srcId="{04D5AE2C-890D-4E34-B26A-BC95DD7EF72F}" destId="{D3728FB1-6002-4DF3-BFD5-D49DF6B6FAD3}" srcOrd="0" destOrd="0" presId="urn:microsoft.com/office/officeart/2005/8/layout/vProcess5"/>
    <dgm:cxn modelId="{96A38227-FE4E-4807-93B9-A8A3BF2EC221}" type="presParOf" srcId="{89BD6CC5-A8B0-416A-8DB0-A503319968C7}" destId="{68C8A4D9-E613-4F98-8244-F0992B1AB962}" srcOrd="0" destOrd="0" presId="urn:microsoft.com/office/officeart/2005/8/layout/vProcess5"/>
    <dgm:cxn modelId="{F872A8A0-DE9B-42CB-B267-0629089DA20C}" type="presParOf" srcId="{89BD6CC5-A8B0-416A-8DB0-A503319968C7}" destId="{9A513A05-3C89-4F1C-AA1F-55562DE147A6}" srcOrd="1" destOrd="0" presId="urn:microsoft.com/office/officeart/2005/8/layout/vProcess5"/>
    <dgm:cxn modelId="{D4C3C263-8B12-4D6B-92CA-FC63D7EE712D}" type="presParOf" srcId="{89BD6CC5-A8B0-416A-8DB0-A503319968C7}" destId="{E168EA3F-0766-4BEC-911F-6DCED29943B0}" srcOrd="2" destOrd="0" presId="urn:microsoft.com/office/officeart/2005/8/layout/vProcess5"/>
    <dgm:cxn modelId="{E05CD363-293F-4CF5-9852-0337CB1F37FB}" type="presParOf" srcId="{89BD6CC5-A8B0-416A-8DB0-A503319968C7}" destId="{3A3C47EF-1209-418E-87BE-136819583F89}" srcOrd="3" destOrd="0" presId="urn:microsoft.com/office/officeart/2005/8/layout/vProcess5"/>
    <dgm:cxn modelId="{81467CA5-1D23-469A-AF76-8CC37798F7BF}" type="presParOf" srcId="{89BD6CC5-A8B0-416A-8DB0-A503319968C7}" destId="{4A6ADE37-F4AA-4D64-8743-DE5B857DFAAE}" srcOrd="4" destOrd="0" presId="urn:microsoft.com/office/officeart/2005/8/layout/vProcess5"/>
    <dgm:cxn modelId="{F4356832-1DA7-49DF-94D7-839DCB4EE598}" type="presParOf" srcId="{89BD6CC5-A8B0-416A-8DB0-A503319968C7}" destId="{354C1DCA-C61B-4AF7-A044-2A104B3FD23C}" srcOrd="5" destOrd="0" presId="urn:microsoft.com/office/officeart/2005/8/layout/vProcess5"/>
    <dgm:cxn modelId="{5EA6EA05-1982-452A-963C-DFCC11D275D2}" type="presParOf" srcId="{89BD6CC5-A8B0-416A-8DB0-A503319968C7}" destId="{35C4965E-66F1-4BF6-A0BE-A04A9264AFCE}" srcOrd="6" destOrd="0" presId="urn:microsoft.com/office/officeart/2005/8/layout/vProcess5"/>
    <dgm:cxn modelId="{1D18E37E-05DC-4B60-8161-4FDB5D2868D4}" type="presParOf" srcId="{89BD6CC5-A8B0-416A-8DB0-A503319968C7}" destId="{D3728FB1-6002-4DF3-BFD5-D49DF6B6FAD3}" srcOrd="7" destOrd="0" presId="urn:microsoft.com/office/officeart/2005/8/layout/vProcess5"/>
    <dgm:cxn modelId="{E9C03BFC-F39B-42BE-AED8-DA867FB1BC60}" type="presParOf" srcId="{89BD6CC5-A8B0-416A-8DB0-A503319968C7}" destId="{E0A89071-688D-46B4-BF6A-B5712A8B529C}" srcOrd="8" destOrd="0" presId="urn:microsoft.com/office/officeart/2005/8/layout/vProcess5"/>
    <dgm:cxn modelId="{834E3A5C-56C5-4015-A24E-C35E0697751A}" type="presParOf" srcId="{89BD6CC5-A8B0-416A-8DB0-A503319968C7}" destId="{957D5D56-6AAB-465B-AA70-A38485E186D3}" srcOrd="9" destOrd="0" presId="urn:microsoft.com/office/officeart/2005/8/layout/vProcess5"/>
    <dgm:cxn modelId="{A3662F87-C282-4170-9615-2B9589A7AF08}" type="presParOf" srcId="{89BD6CC5-A8B0-416A-8DB0-A503319968C7}" destId="{D2FCE73A-033E-4F00-9985-413F5063EB22}" srcOrd="10" destOrd="0" presId="urn:microsoft.com/office/officeart/2005/8/layout/vProcess5"/>
    <dgm:cxn modelId="{D07CD1C4-CDD6-4B21-8B94-0B2A3C04F819}" type="presParOf" srcId="{89BD6CC5-A8B0-416A-8DB0-A503319968C7}" destId="{0FFDDC91-2026-4908-AC8D-696CB407475C}"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76258609-BC20-42F3-8298-FABA8870E46A}" type="datetimeFigureOut">
              <a:rPr lang="en-US"/>
              <a:pPr>
                <a:defRPr/>
              </a:pPr>
              <a:t>10/3/2011</a:t>
            </a:fld>
            <a:endParaRPr lang="en-US" dirty="0"/>
          </a:p>
        </p:txBody>
      </p:sp>
      <p:sp>
        <p:nvSpPr>
          <p:cNvPr id="4" name="Slide Image Placeholder 3"/>
          <p:cNvSpPr>
            <a:spLocks noGrp="1" noRot="1" noChangeAspect="1"/>
          </p:cNvSpPr>
          <p:nvPr>
            <p:ph type="sldImg" idx="2"/>
          </p:nvPr>
        </p:nvSpPr>
        <p:spPr>
          <a:xfrm>
            <a:off x="609600" y="685800"/>
            <a:ext cx="56388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68658B51-04C9-467D-8D20-BD549BA1CA9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685800"/>
            <a:ext cx="56388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2BA12-E86C-4448-9DB5-2F1D82AD149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20" y="445922"/>
            <a:ext cx="6487465" cy="7239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3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357205" y="4025689"/>
            <a:ext cx="1666875" cy="231246"/>
          </a:xfrm>
          <a:prstGeom prst="rect">
            <a:avLst/>
          </a:prstGeom>
        </p:spPr>
        <p:txBody>
          <a:bodyPr/>
          <a:lstStyle>
            <a:lvl1pPr>
              <a:defRPr/>
            </a:lvl1pPr>
          </a:lstStyle>
          <a:p>
            <a:pPr>
              <a:defRPr/>
            </a:pPr>
            <a:fld id="{7437CA09-4569-4E47-9575-87C55032B179}" type="datetimeFigureOut">
              <a:rPr lang="en-US"/>
              <a:pPr>
                <a:defRPr/>
              </a:pPr>
              <a:t>10/3/2011</a:t>
            </a:fld>
            <a:endParaRPr lang="en-US" dirty="0"/>
          </a:p>
        </p:txBody>
      </p:sp>
      <p:sp>
        <p:nvSpPr>
          <p:cNvPr id="4" name="Footer Placeholder 21"/>
          <p:cNvSpPr>
            <a:spLocks noGrp="1"/>
          </p:cNvSpPr>
          <p:nvPr>
            <p:ph type="ftr" sz="quarter" idx="11"/>
          </p:nvPr>
        </p:nvSpPr>
        <p:spPr>
          <a:xfrm>
            <a:off x="2082817" y="4025689"/>
            <a:ext cx="2619375" cy="231246"/>
          </a:xfrm>
          <a:prstGeom prst="rect">
            <a:avLst/>
          </a:prstGeom>
        </p:spPr>
        <p:txBody>
          <a:bodyPr/>
          <a:lstStyle>
            <a:lvl1pPr>
              <a:defRPr/>
            </a:lvl1pPr>
          </a:lstStyle>
          <a:p>
            <a:pPr>
              <a:defRPr/>
            </a:pPr>
            <a:endParaRPr lang="en-US"/>
          </a:p>
        </p:txBody>
      </p:sp>
      <p:sp>
        <p:nvSpPr>
          <p:cNvPr id="5" name="Slide Number Placeholder 17"/>
          <p:cNvSpPr>
            <a:spLocks noGrp="1"/>
          </p:cNvSpPr>
          <p:nvPr>
            <p:ph type="sldNum" sz="quarter" idx="12"/>
          </p:nvPr>
        </p:nvSpPr>
        <p:spPr>
          <a:xfrm>
            <a:off x="6189663" y="4025689"/>
            <a:ext cx="595312" cy="231246"/>
          </a:xfrm>
          <a:prstGeom prst="rect">
            <a:avLst/>
          </a:prstGeom>
        </p:spPr>
        <p:txBody>
          <a:bodyPr/>
          <a:lstStyle>
            <a:lvl1pPr>
              <a:defRPr/>
            </a:lvl1pPr>
          </a:lstStyle>
          <a:p>
            <a:pPr>
              <a:defRPr/>
            </a:pPr>
            <a:fld id="{A1A10A5C-5F16-4020-A178-AFE24F96CB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92" y="174943"/>
            <a:ext cx="6427787" cy="723900"/>
          </a:xfrm>
          <a:prstGeom prst="rect">
            <a:avLst/>
          </a:prstGeom>
        </p:spPr>
        <p:txBody>
          <a:bodyPr lIns="91436" tIns="45717" rIns="91436" bIns="45717"/>
          <a:lstStyle/>
          <a:p>
            <a:r>
              <a:rPr lang="en-US" smtClean="0"/>
              <a:t>Click to edit Master title style</a:t>
            </a:r>
            <a:endParaRPr lang="en-US"/>
          </a:p>
        </p:txBody>
      </p:sp>
      <p:sp>
        <p:nvSpPr>
          <p:cNvPr id="3" name="Content Placeholder 2"/>
          <p:cNvSpPr>
            <a:spLocks noGrp="1"/>
          </p:cNvSpPr>
          <p:nvPr>
            <p:ph idx="1"/>
          </p:nvPr>
        </p:nvSpPr>
        <p:spPr>
          <a:xfrm>
            <a:off x="357192" y="1013463"/>
            <a:ext cx="6427787" cy="2867448"/>
          </a:xfrm>
          <a:prstGeom prst="rect">
            <a:avLst/>
          </a:prstGeom>
        </p:spPr>
        <p:txBody>
          <a:bodyPr lIns="91436" tIns="45717" rIns="91436"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13" descr="logo"/>
          <p:cNvPicPr>
            <a:picLocks noChangeAspect="1" noChangeArrowheads="1"/>
          </p:cNvPicPr>
          <p:nvPr userDrawn="1"/>
        </p:nvPicPr>
        <p:blipFill>
          <a:blip r:embed="rId10" cstate="print"/>
          <a:srcRect/>
          <a:stretch>
            <a:fillRect/>
          </a:stretch>
        </p:blipFill>
        <p:spPr bwMode="auto">
          <a:xfrm>
            <a:off x="66675" y="69850"/>
            <a:ext cx="1079500" cy="460375"/>
          </a:xfrm>
          <a:prstGeom prst="rect">
            <a:avLst/>
          </a:prstGeom>
          <a:noFill/>
          <a:ln w="9525">
            <a:noFill/>
            <a:miter lim="800000"/>
            <a:headEnd/>
            <a:tailEnd/>
          </a:ln>
        </p:spPr>
      </p:pic>
      <p:cxnSp>
        <p:nvCxnSpPr>
          <p:cNvPr id="4" name="Straight Connector 3"/>
          <p:cNvCxnSpPr/>
          <p:nvPr userDrawn="1"/>
        </p:nvCxnSpPr>
        <p:spPr>
          <a:xfrm>
            <a:off x="119079" y="579438"/>
            <a:ext cx="6784975" cy="0"/>
          </a:xfrm>
          <a:prstGeom prst="line">
            <a:avLst/>
          </a:prstGeom>
          <a:ln>
            <a:solidFill>
              <a:srgbClr val="002060"/>
            </a:solidFill>
          </a:ln>
          <a:effectLst>
            <a:outerShdw blurRad="50800" dist="38100" dir="10800000" algn="r"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ctr" defTabSz="603250" rtl="0" eaLnBrk="0" fontAlgn="base" hangingPunct="0">
        <a:spcBef>
          <a:spcPct val="0"/>
        </a:spcBef>
        <a:spcAft>
          <a:spcPct val="0"/>
        </a:spcAft>
        <a:defRPr sz="2900">
          <a:solidFill>
            <a:schemeClr val="tx2"/>
          </a:solidFill>
          <a:latin typeface="+mj-lt"/>
          <a:ea typeface="+mj-ea"/>
          <a:cs typeface="+mj-cs"/>
        </a:defRPr>
      </a:lvl1pPr>
      <a:lvl2pPr algn="ctr" defTabSz="603250" rtl="0" eaLnBrk="0" fontAlgn="base" hangingPunct="0">
        <a:spcBef>
          <a:spcPct val="0"/>
        </a:spcBef>
        <a:spcAft>
          <a:spcPct val="0"/>
        </a:spcAft>
        <a:defRPr sz="2900">
          <a:solidFill>
            <a:schemeClr val="tx2"/>
          </a:solidFill>
          <a:latin typeface="Arial" charset="0"/>
        </a:defRPr>
      </a:lvl2pPr>
      <a:lvl3pPr algn="ctr" defTabSz="603250" rtl="0" eaLnBrk="0" fontAlgn="base" hangingPunct="0">
        <a:spcBef>
          <a:spcPct val="0"/>
        </a:spcBef>
        <a:spcAft>
          <a:spcPct val="0"/>
        </a:spcAft>
        <a:defRPr sz="2900">
          <a:solidFill>
            <a:schemeClr val="tx2"/>
          </a:solidFill>
          <a:latin typeface="Arial" charset="0"/>
        </a:defRPr>
      </a:lvl3pPr>
      <a:lvl4pPr algn="ctr" defTabSz="603250" rtl="0" eaLnBrk="0" fontAlgn="base" hangingPunct="0">
        <a:spcBef>
          <a:spcPct val="0"/>
        </a:spcBef>
        <a:spcAft>
          <a:spcPct val="0"/>
        </a:spcAft>
        <a:defRPr sz="2900">
          <a:solidFill>
            <a:schemeClr val="tx2"/>
          </a:solidFill>
          <a:latin typeface="Arial" charset="0"/>
        </a:defRPr>
      </a:lvl4pPr>
      <a:lvl5pPr algn="ctr" defTabSz="603250" rtl="0" eaLnBrk="0" fontAlgn="base" hangingPunct="0">
        <a:spcBef>
          <a:spcPct val="0"/>
        </a:spcBef>
        <a:spcAft>
          <a:spcPct val="0"/>
        </a:spcAft>
        <a:defRPr sz="2900">
          <a:solidFill>
            <a:schemeClr val="tx2"/>
          </a:solidFill>
          <a:latin typeface="Arial" charset="0"/>
        </a:defRPr>
      </a:lvl5pPr>
      <a:lvl6pPr marL="457177" algn="ctr" defTabSz="604808" rtl="0" fontAlgn="base">
        <a:spcBef>
          <a:spcPct val="0"/>
        </a:spcBef>
        <a:spcAft>
          <a:spcPct val="0"/>
        </a:spcAft>
        <a:defRPr sz="2900">
          <a:solidFill>
            <a:schemeClr val="tx2"/>
          </a:solidFill>
          <a:latin typeface="Arial" charset="0"/>
        </a:defRPr>
      </a:lvl6pPr>
      <a:lvl7pPr marL="914354" algn="ctr" defTabSz="604808" rtl="0" fontAlgn="base">
        <a:spcBef>
          <a:spcPct val="0"/>
        </a:spcBef>
        <a:spcAft>
          <a:spcPct val="0"/>
        </a:spcAft>
        <a:defRPr sz="2900">
          <a:solidFill>
            <a:schemeClr val="tx2"/>
          </a:solidFill>
          <a:latin typeface="Arial" charset="0"/>
        </a:defRPr>
      </a:lvl7pPr>
      <a:lvl8pPr marL="1371532" algn="ctr" defTabSz="604808" rtl="0" fontAlgn="base">
        <a:spcBef>
          <a:spcPct val="0"/>
        </a:spcBef>
        <a:spcAft>
          <a:spcPct val="0"/>
        </a:spcAft>
        <a:defRPr sz="2900">
          <a:solidFill>
            <a:schemeClr val="tx2"/>
          </a:solidFill>
          <a:latin typeface="Arial" charset="0"/>
        </a:defRPr>
      </a:lvl8pPr>
      <a:lvl9pPr marL="1828709" algn="ctr" defTabSz="604808" rtl="0" fontAlgn="base">
        <a:spcBef>
          <a:spcPct val="0"/>
        </a:spcBef>
        <a:spcAft>
          <a:spcPct val="0"/>
        </a:spcAft>
        <a:defRPr sz="2900">
          <a:solidFill>
            <a:schemeClr val="tx2"/>
          </a:solidFill>
          <a:latin typeface="Arial" charset="0"/>
        </a:defRPr>
      </a:lvl9pPr>
    </p:titleStyle>
    <p:bodyStyle>
      <a:lvl1pPr marL="225425" indent="-225425" algn="l" defTabSz="603250" rtl="0" eaLnBrk="0" fontAlgn="base" hangingPunct="0">
        <a:spcBef>
          <a:spcPct val="20000"/>
        </a:spcBef>
        <a:spcAft>
          <a:spcPct val="0"/>
        </a:spcAft>
        <a:buChar char="•"/>
        <a:defRPr sz="2100">
          <a:solidFill>
            <a:schemeClr val="tx1"/>
          </a:solidFill>
          <a:latin typeface="+mn-lt"/>
          <a:ea typeface="+mn-ea"/>
          <a:cs typeface="+mn-cs"/>
        </a:defRPr>
      </a:lvl1pPr>
      <a:lvl2pPr marL="488950" indent="-187325" algn="l" defTabSz="603250" rtl="0" eaLnBrk="0" fontAlgn="base" hangingPunct="0">
        <a:spcBef>
          <a:spcPct val="20000"/>
        </a:spcBef>
        <a:spcAft>
          <a:spcPct val="0"/>
        </a:spcAft>
        <a:buChar char="–"/>
        <a:defRPr>
          <a:solidFill>
            <a:schemeClr val="tx1"/>
          </a:solidFill>
          <a:latin typeface="+mn-lt"/>
        </a:defRPr>
      </a:lvl2pPr>
      <a:lvl3pPr marL="754063" indent="-149225" algn="l" defTabSz="603250" rtl="0" eaLnBrk="0" fontAlgn="base" hangingPunct="0">
        <a:spcBef>
          <a:spcPct val="20000"/>
        </a:spcBef>
        <a:spcAft>
          <a:spcPct val="0"/>
        </a:spcAft>
        <a:buChar char="•"/>
        <a:defRPr sz="1600">
          <a:solidFill>
            <a:schemeClr val="tx1"/>
          </a:solidFill>
          <a:latin typeface="+mn-lt"/>
        </a:defRPr>
      </a:lvl3pPr>
      <a:lvl4pPr marL="1055688" indent="-149225" algn="l" defTabSz="603250" rtl="0" eaLnBrk="0" fontAlgn="base" hangingPunct="0">
        <a:spcBef>
          <a:spcPct val="20000"/>
        </a:spcBef>
        <a:spcAft>
          <a:spcPct val="0"/>
        </a:spcAft>
        <a:buChar char="–"/>
        <a:defRPr sz="1300">
          <a:solidFill>
            <a:schemeClr val="tx1"/>
          </a:solidFill>
          <a:latin typeface="+mn-lt"/>
        </a:defRPr>
      </a:lvl4pPr>
      <a:lvl5pPr marL="1357313" indent="-149225" algn="l" defTabSz="603250" rtl="0" eaLnBrk="0" fontAlgn="base" hangingPunct="0">
        <a:spcBef>
          <a:spcPct val="20000"/>
        </a:spcBef>
        <a:spcAft>
          <a:spcPct val="0"/>
        </a:spcAft>
        <a:buChar char="»"/>
        <a:defRPr sz="1300">
          <a:solidFill>
            <a:schemeClr val="tx1"/>
          </a:solidFill>
          <a:latin typeface="+mn-lt"/>
        </a:defRPr>
      </a:lvl5pPr>
      <a:lvl6pPr marL="1816010" indent="-150806" algn="l" defTabSz="604808" rtl="0" fontAlgn="base">
        <a:spcBef>
          <a:spcPct val="20000"/>
        </a:spcBef>
        <a:spcAft>
          <a:spcPct val="0"/>
        </a:spcAft>
        <a:buChar char="»"/>
        <a:defRPr sz="1300">
          <a:solidFill>
            <a:schemeClr val="tx1"/>
          </a:solidFill>
          <a:latin typeface="+mn-lt"/>
        </a:defRPr>
      </a:lvl6pPr>
      <a:lvl7pPr marL="2273187" indent="-150806" algn="l" defTabSz="604808" rtl="0" fontAlgn="base">
        <a:spcBef>
          <a:spcPct val="20000"/>
        </a:spcBef>
        <a:spcAft>
          <a:spcPct val="0"/>
        </a:spcAft>
        <a:buChar char="»"/>
        <a:defRPr sz="1300">
          <a:solidFill>
            <a:schemeClr val="tx1"/>
          </a:solidFill>
          <a:latin typeface="+mn-lt"/>
        </a:defRPr>
      </a:lvl7pPr>
      <a:lvl8pPr marL="2730364" indent="-150806" algn="l" defTabSz="604808" rtl="0" fontAlgn="base">
        <a:spcBef>
          <a:spcPct val="20000"/>
        </a:spcBef>
        <a:spcAft>
          <a:spcPct val="0"/>
        </a:spcAft>
        <a:buChar char="»"/>
        <a:defRPr sz="1300">
          <a:solidFill>
            <a:schemeClr val="tx1"/>
          </a:solidFill>
          <a:latin typeface="+mn-lt"/>
        </a:defRPr>
      </a:lvl8pPr>
      <a:lvl9pPr marL="3187541" indent="-150806" algn="l" defTabSz="604808" rtl="0" fontAlgn="base">
        <a:spcBef>
          <a:spcPct val="20000"/>
        </a:spcBef>
        <a:spcAft>
          <a:spcPct val="0"/>
        </a:spcAft>
        <a:buChar char="»"/>
        <a:defRPr sz="13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4"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12"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32.jpeg"/><Relationship Id="rId11" Type="http://schemas.openxmlformats.org/officeDocument/2006/relationships/image" Target="../media/image37.gif"/><Relationship Id="rId5" Type="http://schemas.openxmlformats.org/officeDocument/2006/relationships/image" Target="../media/image31.jpeg"/><Relationship Id="rId10" Type="http://schemas.openxmlformats.org/officeDocument/2006/relationships/image" Target="../media/image36.gif"/><Relationship Id="rId4" Type="http://schemas.openxmlformats.org/officeDocument/2006/relationships/image" Target="../media/image26.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94681" y="3467100"/>
            <a:ext cx="5018881" cy="384721"/>
          </a:xfrm>
          <a:prstGeom prst="rect">
            <a:avLst/>
          </a:prstGeom>
          <a:noFill/>
          <a:ln w="9525">
            <a:noFill/>
            <a:miter lim="800000"/>
            <a:headEnd/>
            <a:tailEnd/>
          </a:ln>
        </p:spPr>
        <p:txBody>
          <a:bodyPr wrap="square" lIns="45720" tIns="22860" rIns="45720" bIns="22860">
            <a:spAutoFit/>
          </a:bodyPr>
          <a:lstStyle/>
          <a:p>
            <a:pPr defTabSz="457200" eaLnBrk="0" hangingPunct="0"/>
            <a:endParaRPr lang="en-US" sz="1200" b="1" i="1" dirty="0">
              <a:latin typeface="Verdana" pitchFamily="34" charset="0"/>
            </a:endParaRPr>
          </a:p>
          <a:p>
            <a:pPr defTabSz="457200" eaLnBrk="0" hangingPunct="0"/>
            <a:r>
              <a:rPr lang="en-US" sz="1000" b="1" dirty="0">
                <a:latin typeface="Verdana" pitchFamily="34" charset="0"/>
              </a:rPr>
              <a:t>Problems?  Please email </a:t>
            </a:r>
            <a:r>
              <a:rPr lang="en-US" sz="1000" b="1" dirty="0" smtClean="0">
                <a:solidFill>
                  <a:srgbClr val="0070C0"/>
                </a:solidFill>
                <a:latin typeface="Verdana" pitchFamily="34" charset="0"/>
              </a:rPr>
              <a:t>kbrown@eprocessingnetwork.com</a:t>
            </a:r>
          </a:p>
        </p:txBody>
      </p:sp>
      <p:sp>
        <p:nvSpPr>
          <p:cNvPr id="4" name="Text Box 11"/>
          <p:cNvSpPr txBox="1">
            <a:spLocks noChangeArrowheads="1"/>
          </p:cNvSpPr>
          <p:nvPr/>
        </p:nvSpPr>
        <p:spPr bwMode="auto">
          <a:xfrm>
            <a:off x="675481" y="1257300"/>
            <a:ext cx="5638800" cy="815608"/>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accent6">
                    <a:lumMod val="75000"/>
                  </a:schemeClr>
                </a:solidFill>
                <a:effectLst>
                  <a:outerShdw blurRad="38100" dist="38100" dir="2700000" algn="tl">
                    <a:srgbClr val="000000">
                      <a:alpha val="43137"/>
                    </a:srgbClr>
                  </a:outerShdw>
                </a:effectLst>
                <a:latin typeface="Verdana" pitchFamily="34" charset="0"/>
              </a:rPr>
              <a:t>Webinar </a:t>
            </a:r>
            <a:r>
              <a:rPr lang="en-US" sz="2000" b="1" dirty="0" smtClean="0">
                <a:solidFill>
                  <a:schemeClr val="accent6">
                    <a:lumMod val="75000"/>
                  </a:schemeClr>
                </a:solidFill>
                <a:effectLst>
                  <a:outerShdw blurRad="38100" dist="38100" dir="2700000" algn="tl">
                    <a:srgbClr val="000000">
                      <a:alpha val="43137"/>
                    </a:srgbClr>
                  </a:outerShdw>
                </a:effectLst>
                <a:latin typeface="Verdana" pitchFamily="34" charset="0"/>
              </a:rPr>
              <a:t>Today: </a:t>
            </a:r>
            <a:r>
              <a:rPr lang="en-US" sz="1800" b="1" i="1" dirty="0" smtClean="0">
                <a:solidFill>
                  <a:schemeClr val="accent6">
                    <a:lumMod val="75000"/>
                  </a:schemeClr>
                </a:solidFill>
                <a:effectLst>
                  <a:outerShdw blurRad="38100" dist="38100" dir="2700000" algn="tl">
                    <a:srgbClr val="000000">
                      <a:alpha val="43137"/>
                    </a:srgbClr>
                  </a:outerShdw>
                </a:effectLst>
                <a:latin typeface="Verdana" pitchFamily="34" charset="0"/>
              </a:rPr>
              <a:t>ePNRetail </a:t>
            </a:r>
            <a:endParaRPr lang="en-US" sz="1800" b="1" i="1" dirty="0" smtClean="0">
              <a:solidFill>
                <a:schemeClr val="accent6">
                  <a:lumMod val="75000"/>
                </a:schemeClr>
              </a:solidFill>
              <a:effectLst>
                <a:outerShdw blurRad="38100" dist="38100" dir="2700000" algn="tl">
                  <a:srgbClr val="000000">
                    <a:alpha val="43137"/>
                  </a:srgbClr>
                </a:outerShdw>
              </a:effectLst>
              <a:latin typeface="Verdana" pitchFamily="34" charset="0"/>
            </a:endParaRPr>
          </a:p>
          <a:p>
            <a:pPr algn="ctr">
              <a:spcBef>
                <a:spcPct val="50000"/>
              </a:spcBef>
            </a:pPr>
            <a:r>
              <a:rPr lang="en-US" sz="1800" b="1" i="1" dirty="0" smtClean="0">
                <a:solidFill>
                  <a:schemeClr val="accent6">
                    <a:lumMod val="75000"/>
                  </a:schemeClr>
                </a:solidFill>
                <a:effectLst>
                  <a:outerShdw blurRad="38100" dist="38100" dir="2700000" algn="tl">
                    <a:srgbClr val="000000">
                      <a:alpha val="43137"/>
                    </a:srgbClr>
                  </a:outerShdw>
                </a:effectLst>
                <a:latin typeface="Verdana" pitchFamily="34" charset="0"/>
              </a:rPr>
              <a:t>Point-Of-Sale</a:t>
            </a:r>
            <a:endParaRPr lang="en-US" sz="2000" b="1" i="1" dirty="0">
              <a:solidFill>
                <a:schemeClr val="accent6">
                  <a:lumMod val="75000"/>
                </a:schemeClr>
              </a:solidFill>
              <a:effectLst>
                <a:outerShdw blurRad="38100" dist="38100" dir="2700000" algn="tl">
                  <a:srgbClr val="000000">
                    <a:alpha val="43137"/>
                  </a:srgbClr>
                </a:outerShdw>
              </a:effectLst>
              <a:latin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42081" y="2324100"/>
            <a:ext cx="1953418" cy="9767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11" descr="Ingenico I6550 Pic.png"/>
          <p:cNvPicPr>
            <a:picLocks noChangeAspect="1"/>
          </p:cNvPicPr>
          <p:nvPr/>
        </p:nvPicPr>
        <p:blipFill>
          <a:blip r:embed="rId2" cstate="print"/>
          <a:srcRect/>
          <a:stretch>
            <a:fillRect/>
          </a:stretch>
        </p:blipFill>
        <p:spPr bwMode="auto">
          <a:xfrm>
            <a:off x="294493" y="952501"/>
            <a:ext cx="1810279" cy="1676400"/>
          </a:xfrm>
          <a:prstGeom prst="rect">
            <a:avLst/>
          </a:prstGeom>
          <a:noFill/>
          <a:ln w="9525">
            <a:noFill/>
            <a:miter lim="800000"/>
            <a:headEnd/>
            <a:tailEnd/>
          </a:ln>
        </p:spPr>
      </p:pic>
      <p:sp>
        <p:nvSpPr>
          <p:cNvPr id="11270" name="Text Box 25"/>
          <p:cNvSpPr txBox="1">
            <a:spLocks noChangeArrowheads="1"/>
          </p:cNvSpPr>
          <p:nvPr/>
        </p:nvSpPr>
        <p:spPr bwMode="auto">
          <a:xfrm>
            <a:off x="4637881" y="1257308"/>
            <a:ext cx="2286000" cy="2646319"/>
          </a:xfrm>
          <a:prstGeom prst="rect">
            <a:avLst/>
          </a:prstGeom>
          <a:noFill/>
          <a:ln w="9525">
            <a:noFill/>
            <a:miter lim="800000"/>
            <a:headEnd/>
            <a:tailEnd/>
          </a:ln>
        </p:spPr>
        <p:txBody>
          <a:bodyPr wrap="square" lIns="60405" tIns="30203" rIns="60405" bIns="30203">
            <a:spAutoFit/>
          </a:bodyPr>
          <a:lstStyle/>
          <a:p>
            <a:pPr>
              <a:buFont typeface="Wingdings" pitchFamily="2" charset="2"/>
              <a:buChar char="ü"/>
            </a:pPr>
            <a:r>
              <a:rPr lang="en-US" u="sng" dirty="0" smtClean="0">
                <a:latin typeface="Verdana" pitchFamily="34" charset="0"/>
              </a:rPr>
              <a:t> Customer</a:t>
            </a:r>
            <a:r>
              <a:rPr lang="en-US" dirty="0" smtClean="0">
                <a:latin typeface="Verdana" pitchFamily="34" charset="0"/>
              </a:rPr>
              <a:t> Initiated Swipe</a:t>
            </a:r>
          </a:p>
          <a:p>
            <a:endParaRPr lang="en-US" dirty="0" smtClean="0">
              <a:latin typeface="Verdana" pitchFamily="34" charset="0"/>
            </a:endParaRPr>
          </a:p>
          <a:p>
            <a:pPr>
              <a:buFont typeface="Wingdings" pitchFamily="2" charset="2"/>
              <a:buChar char="ü"/>
            </a:pPr>
            <a:r>
              <a:rPr lang="en-US" dirty="0" smtClean="0">
                <a:latin typeface="Verdana" pitchFamily="34" charset="0"/>
              </a:rPr>
              <a:t> PIN Debit*</a:t>
            </a:r>
          </a:p>
          <a:p>
            <a:endParaRPr lang="en-US" dirty="0">
              <a:latin typeface="Verdana" pitchFamily="34" charset="0"/>
            </a:endParaRPr>
          </a:p>
          <a:p>
            <a:pPr>
              <a:buFont typeface="Wingdings" pitchFamily="2" charset="2"/>
              <a:buChar char="ü"/>
            </a:pPr>
            <a:r>
              <a:rPr lang="en-US" dirty="0">
                <a:latin typeface="Verdana" pitchFamily="34" charset="0"/>
              </a:rPr>
              <a:t> Signature </a:t>
            </a:r>
            <a:r>
              <a:rPr lang="en-US" dirty="0" smtClean="0">
                <a:latin typeface="Verdana" pitchFamily="34" charset="0"/>
              </a:rPr>
              <a:t>Capture</a:t>
            </a:r>
          </a:p>
          <a:p>
            <a:endParaRPr lang="en-US" dirty="0">
              <a:latin typeface="Verdana" pitchFamily="34" charset="0"/>
            </a:endParaRPr>
          </a:p>
          <a:p>
            <a:pPr>
              <a:buFont typeface="Wingdings" pitchFamily="2" charset="2"/>
              <a:buChar char="ü"/>
            </a:pPr>
            <a:r>
              <a:rPr lang="en-US" dirty="0">
                <a:latin typeface="Verdana" pitchFamily="34" charset="0"/>
              </a:rPr>
              <a:t> Card Present </a:t>
            </a:r>
            <a:r>
              <a:rPr lang="en-US" dirty="0" smtClean="0">
                <a:latin typeface="Verdana" pitchFamily="34" charset="0"/>
              </a:rPr>
              <a:t>Rate</a:t>
            </a:r>
          </a:p>
          <a:p>
            <a:endParaRPr lang="en-US" dirty="0" smtClean="0">
              <a:latin typeface="Verdana" pitchFamily="34" charset="0"/>
            </a:endParaRPr>
          </a:p>
          <a:p>
            <a:pPr>
              <a:buFont typeface="Wingdings" pitchFamily="2" charset="2"/>
              <a:buChar char="ü"/>
            </a:pPr>
            <a:r>
              <a:rPr lang="en-US" dirty="0" smtClean="0">
                <a:latin typeface="Verdana" pitchFamily="34" charset="0"/>
              </a:rPr>
              <a:t> User Friendly Touch Screen</a:t>
            </a:r>
          </a:p>
          <a:p>
            <a:endParaRPr lang="en-US" dirty="0" smtClean="0">
              <a:latin typeface="Verdana" pitchFamily="34" charset="0"/>
            </a:endParaRPr>
          </a:p>
          <a:p>
            <a:pPr>
              <a:buFont typeface="Wingdings" pitchFamily="2" charset="2"/>
              <a:buChar char="ü"/>
            </a:pPr>
            <a:r>
              <a:rPr lang="en-US" dirty="0" smtClean="0">
                <a:latin typeface="Verdana" pitchFamily="34" charset="0"/>
              </a:rPr>
              <a:t> Most transactions processed through this line of terminals Worldwide</a:t>
            </a:r>
            <a:endParaRPr lang="en-US" dirty="0">
              <a:latin typeface="Verdana" pitchFamily="34" charset="0"/>
            </a:endParaRPr>
          </a:p>
        </p:txBody>
      </p:sp>
      <p:cxnSp>
        <p:nvCxnSpPr>
          <p:cNvPr id="9" name="Elbow Connector 8"/>
          <p:cNvCxnSpPr/>
          <p:nvPr/>
        </p:nvCxnSpPr>
        <p:spPr bwMode="auto">
          <a:xfrm>
            <a:off x="1742281" y="2019300"/>
            <a:ext cx="1066800" cy="662298"/>
          </a:xfrm>
          <a:prstGeom prst="bentConnector3">
            <a:avLst>
              <a:gd name="adj1" fmla="val 50000"/>
            </a:avLst>
          </a:prstGeom>
          <a:solidFill>
            <a:schemeClr val="accent1"/>
          </a:solidFill>
          <a:ln w="19050" cap="flat" cmpd="sng" algn="ctr">
            <a:solidFill>
              <a:schemeClr val="tx1"/>
            </a:solidFill>
            <a:prstDash val="solid"/>
            <a:round/>
            <a:headEnd type="arrow"/>
            <a:tailEnd type="arrow"/>
          </a:ln>
          <a:effectLst/>
          <a:scene3d>
            <a:camera prst="orthographicFront">
              <a:rot lat="300000" lon="0" rev="0"/>
            </a:camera>
            <a:lightRig rig="threePt" dir="t"/>
          </a:scene3d>
        </p:spPr>
      </p:cxnSp>
      <p:pic>
        <p:nvPicPr>
          <p:cNvPr id="10" name="Picture 2"/>
          <p:cNvPicPr>
            <a:picLocks noChangeAspect="1" noChangeArrowheads="1"/>
          </p:cNvPicPr>
          <p:nvPr/>
        </p:nvPicPr>
        <p:blipFill>
          <a:blip r:embed="rId3" cstate="print"/>
          <a:srcRect/>
          <a:stretch>
            <a:fillRect/>
          </a:stretch>
        </p:blipFill>
        <p:spPr bwMode="auto">
          <a:xfrm>
            <a:off x="2809081" y="1485906"/>
            <a:ext cx="1544321" cy="2259013"/>
          </a:xfrm>
          <a:prstGeom prst="rect">
            <a:avLst/>
          </a:prstGeom>
          <a:noFill/>
          <a:ln w="9525">
            <a:noFill/>
            <a:miter lim="800000"/>
            <a:headEnd/>
            <a:tailEnd/>
          </a:ln>
        </p:spPr>
      </p:pic>
      <p:sp>
        <p:nvSpPr>
          <p:cNvPr id="8" name="Rectangle 7"/>
          <p:cNvSpPr/>
          <p:nvPr/>
        </p:nvSpPr>
        <p:spPr>
          <a:xfrm>
            <a:off x="3952091" y="190500"/>
            <a:ext cx="3010761" cy="338554"/>
          </a:xfrm>
          <a:prstGeom prst="rect">
            <a:avLst/>
          </a:prstGeom>
        </p:spPr>
        <p:txBody>
          <a:bodyPr wrap="none">
            <a:spAutoFit/>
          </a:bodyPr>
          <a:lstStyle/>
          <a:p>
            <a:r>
              <a:rPr lang="en-US" sz="16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PNJPOS w/ Ingenico i6550</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751681" y="647708"/>
            <a:ext cx="4419600" cy="337995"/>
          </a:xfrm>
          <a:prstGeom prst="rect">
            <a:avLst/>
          </a:prstGeom>
          <a:noFill/>
          <a:ln w="9525">
            <a:noFill/>
            <a:miter lim="800000"/>
            <a:headEnd/>
            <a:tailEnd/>
          </a:ln>
        </p:spPr>
        <p:txBody>
          <a:bodyPr lIns="60405" tIns="30203" rIns="60405" bIns="30203">
            <a:spAutoFit/>
          </a:bodyPr>
          <a:lstStyle/>
          <a:p>
            <a:pPr>
              <a:defRPr/>
            </a:pPr>
            <a:r>
              <a:rPr lang="en-US" sz="1800" dirty="0" smtClean="0">
                <a:solidFill>
                  <a:srgbClr val="002060"/>
                </a:solidFill>
                <a:effectLst>
                  <a:outerShdw blurRad="38100" dist="38100" dir="2700000" algn="tl">
                    <a:srgbClr val="000000">
                      <a:alpha val="43137"/>
                    </a:srgbClr>
                  </a:outerShdw>
                </a:effectLst>
                <a:latin typeface="Verdana" pitchFamily="34" charset="0"/>
                <a:cs typeface="+mn-cs"/>
              </a:rPr>
              <a:t>Benefits of Signature Capture</a:t>
            </a:r>
            <a:endParaRPr lang="en-US" sz="1800" dirty="0">
              <a:solidFill>
                <a:srgbClr val="002060"/>
              </a:solidFill>
              <a:effectLst>
                <a:outerShdw blurRad="38100" dist="38100" dir="2700000" algn="tl">
                  <a:srgbClr val="000000">
                    <a:alpha val="43137"/>
                  </a:srgbClr>
                </a:outerShdw>
              </a:effectLst>
              <a:latin typeface="Verdana" pitchFamily="34" charset="0"/>
              <a:cs typeface="+mn-cs"/>
            </a:endParaRPr>
          </a:p>
        </p:txBody>
      </p:sp>
      <p:sp>
        <p:nvSpPr>
          <p:cNvPr id="12291" name="Text Box 25"/>
          <p:cNvSpPr txBox="1">
            <a:spLocks noChangeArrowheads="1"/>
          </p:cNvSpPr>
          <p:nvPr/>
        </p:nvSpPr>
        <p:spPr bwMode="auto">
          <a:xfrm>
            <a:off x="523093" y="1181106"/>
            <a:ext cx="4039393" cy="2461653"/>
          </a:xfrm>
          <a:prstGeom prst="rect">
            <a:avLst/>
          </a:prstGeom>
          <a:noFill/>
          <a:ln w="9525">
            <a:noFill/>
            <a:miter lim="800000"/>
            <a:headEnd/>
            <a:tailEnd/>
          </a:ln>
        </p:spPr>
        <p:txBody>
          <a:bodyPr wrap="square" lIns="60405" tIns="30203" rIns="60405" bIns="30203">
            <a:spAutoFit/>
          </a:bodyPr>
          <a:lstStyle/>
          <a:p>
            <a:pPr marL="228600" indent="-228600">
              <a:buFont typeface="+mj-lt"/>
              <a:buAutoNum type="arabicPeriod"/>
            </a:pPr>
            <a:r>
              <a:rPr lang="en-US" dirty="0">
                <a:latin typeface="Verdana" pitchFamily="34" charset="0"/>
              </a:rPr>
              <a:t> </a:t>
            </a:r>
            <a:r>
              <a:rPr lang="en-US" dirty="0" smtClean="0">
                <a:latin typeface="Verdana" pitchFamily="34" charset="0"/>
              </a:rPr>
              <a:t> Reduced Labor Costs</a:t>
            </a:r>
          </a:p>
          <a:p>
            <a:pPr marL="685800" lvl="1" indent="-228600">
              <a:buFont typeface="Arial" pitchFamily="34" charset="0"/>
              <a:buChar char="•"/>
            </a:pPr>
            <a:r>
              <a:rPr lang="en-US" sz="1050" dirty="0" smtClean="0">
                <a:latin typeface="Verdana" pitchFamily="34" charset="0"/>
              </a:rPr>
              <a:t>On average, one minute of handling is required during the lifetime of each ticket and each ticket is handled 9 times</a:t>
            </a:r>
          </a:p>
          <a:p>
            <a:pPr marL="228600" indent="-228600">
              <a:buFont typeface="+mj-lt"/>
              <a:buAutoNum type="arabicPeriod"/>
            </a:pPr>
            <a:endParaRPr lang="en-US" dirty="0" smtClean="0">
              <a:latin typeface="Verdana" pitchFamily="34" charset="0"/>
            </a:endParaRPr>
          </a:p>
          <a:p>
            <a:pPr marL="228600" indent="-228600">
              <a:buFont typeface="+mj-lt"/>
              <a:buAutoNum type="arabicPeriod"/>
            </a:pPr>
            <a:r>
              <a:rPr lang="en-US" dirty="0" smtClean="0">
                <a:latin typeface="Verdana" pitchFamily="34" charset="0"/>
              </a:rPr>
              <a:t>  Eliminated Storage Costs</a:t>
            </a:r>
          </a:p>
          <a:p>
            <a:pPr marL="685800" lvl="1" indent="-228600" algn="just">
              <a:buFont typeface="Arial" pitchFamily="34" charset="0"/>
              <a:buChar char="•"/>
              <a:defRPr/>
            </a:pPr>
            <a:r>
              <a:rPr lang="en-US" sz="1050" dirty="0" smtClean="0">
                <a:latin typeface="Verdana" pitchFamily="34" charset="0"/>
              </a:rPr>
              <a:t>Eliminate: Paper Rolls, Envelopes, Boxes, Storage Facility</a:t>
            </a:r>
          </a:p>
          <a:p>
            <a:pPr marL="685800" lvl="1" indent="-228600" algn="just">
              <a:buFont typeface="+mj-lt"/>
              <a:buAutoNum type="arabicPeriod"/>
              <a:defRPr/>
            </a:pPr>
            <a:endParaRPr lang="en-US" dirty="0">
              <a:latin typeface="Verdana" pitchFamily="34" charset="0"/>
            </a:endParaRPr>
          </a:p>
          <a:p>
            <a:pPr marL="342900" indent="-342900">
              <a:buFont typeface="+mj-lt"/>
              <a:buAutoNum type="arabicPeriod"/>
            </a:pPr>
            <a:r>
              <a:rPr lang="en-US" dirty="0" smtClean="0">
                <a:latin typeface="Verdana" pitchFamily="34" charset="0"/>
              </a:rPr>
              <a:t>Decreased Chargeback Losses</a:t>
            </a:r>
          </a:p>
          <a:p>
            <a:pPr marL="685800" lvl="1" indent="-228600" algn="just">
              <a:buFont typeface="Arial" pitchFamily="34" charset="0"/>
              <a:buChar char="•"/>
              <a:defRPr/>
            </a:pPr>
            <a:r>
              <a:rPr lang="en-US" sz="1050" dirty="0" smtClean="0">
                <a:latin typeface="Verdana" pitchFamily="34" charset="0"/>
              </a:rPr>
              <a:t>Eliminate lost receipts</a:t>
            </a:r>
          </a:p>
          <a:p>
            <a:pPr marL="685800" lvl="1" indent="-228600" algn="just">
              <a:buFont typeface="Arial" pitchFamily="34" charset="0"/>
              <a:buChar char="•"/>
              <a:defRPr/>
            </a:pPr>
            <a:r>
              <a:rPr lang="en-US" sz="1050" dirty="0" smtClean="0">
                <a:latin typeface="Verdana" pitchFamily="34" charset="0"/>
              </a:rPr>
              <a:t>Decrease “no signatures” by up to 70%</a:t>
            </a:r>
          </a:p>
          <a:p>
            <a:pPr marL="685800" lvl="1" indent="-228600" algn="just">
              <a:buFont typeface="Arial" pitchFamily="34" charset="0"/>
              <a:buChar char="•"/>
              <a:defRPr/>
            </a:pPr>
            <a:r>
              <a:rPr lang="en-US" sz="1050" dirty="0" smtClean="0">
                <a:latin typeface="Verdana" pitchFamily="34" charset="0"/>
              </a:rPr>
              <a:t>Stop chargeback write offs</a:t>
            </a:r>
          </a:p>
          <a:p>
            <a:pPr marL="800100" lvl="1" indent="-342900">
              <a:buFont typeface="+mj-lt"/>
              <a:buAutoNum type="arabicPeriod"/>
            </a:pPr>
            <a:endParaRPr lang="en-US" dirty="0">
              <a:latin typeface="Verdana" pitchFamily="34" charset="0"/>
            </a:endParaRPr>
          </a:p>
        </p:txBody>
      </p:sp>
      <p:pic>
        <p:nvPicPr>
          <p:cNvPr id="1026" name="Picture 2" descr="C:\Users\Kristine Brown\AppData\Local\Microsoft\Windows\Temporary Internet Files\Content.IE5\8J82TS55\MPj04222360000[1].jpg"/>
          <p:cNvPicPr>
            <a:picLocks noChangeAspect="1" noChangeArrowheads="1"/>
          </p:cNvPicPr>
          <p:nvPr/>
        </p:nvPicPr>
        <p:blipFill>
          <a:blip r:embed="rId2" cstate="print"/>
          <a:srcRect/>
          <a:stretch>
            <a:fillRect/>
          </a:stretch>
        </p:blipFill>
        <p:spPr bwMode="auto">
          <a:xfrm>
            <a:off x="4942681" y="723900"/>
            <a:ext cx="1715170" cy="1142999"/>
          </a:xfrm>
          <a:prstGeom prst="rect">
            <a:avLst/>
          </a:prstGeom>
          <a:noFill/>
        </p:spPr>
      </p:pic>
      <p:pic>
        <p:nvPicPr>
          <p:cNvPr id="1028" name="Picture 4" descr="C:\Users\Kristine Brown\AppData\Local\Microsoft\Windows\Temporary Internet Files\Content.IE5\WQ29CHXB\MCj03984070000[1].wmf"/>
          <p:cNvPicPr>
            <a:picLocks noChangeAspect="1" noChangeArrowheads="1"/>
          </p:cNvPicPr>
          <p:nvPr/>
        </p:nvPicPr>
        <p:blipFill>
          <a:blip r:embed="rId3" cstate="print"/>
          <a:srcRect/>
          <a:stretch>
            <a:fillRect/>
          </a:stretch>
        </p:blipFill>
        <p:spPr bwMode="auto">
          <a:xfrm>
            <a:off x="4942693" y="2781300"/>
            <a:ext cx="742201" cy="11429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25"/>
          <p:cNvSpPr txBox="1">
            <a:spLocks noChangeArrowheads="1"/>
          </p:cNvSpPr>
          <p:nvPr/>
        </p:nvSpPr>
        <p:spPr bwMode="auto">
          <a:xfrm>
            <a:off x="4637881" y="1333506"/>
            <a:ext cx="2286000" cy="1353657"/>
          </a:xfrm>
          <a:prstGeom prst="rect">
            <a:avLst/>
          </a:prstGeom>
          <a:noFill/>
          <a:ln w="9525">
            <a:noFill/>
            <a:miter lim="800000"/>
            <a:headEnd/>
            <a:tailEnd/>
          </a:ln>
        </p:spPr>
        <p:txBody>
          <a:bodyPr wrap="square" lIns="60405" tIns="30203" rIns="60405" bIns="30203">
            <a:spAutoFit/>
          </a:bodyPr>
          <a:lstStyle/>
          <a:p>
            <a:pPr>
              <a:buFont typeface="Wingdings" pitchFamily="2" charset="2"/>
              <a:buChar char="ü"/>
            </a:pPr>
            <a:r>
              <a:rPr lang="en-US" dirty="0" smtClean="0">
                <a:latin typeface="Verdana" pitchFamily="34" charset="0"/>
              </a:rPr>
              <a:t> Affordable PIN Debit* solution</a:t>
            </a:r>
          </a:p>
          <a:p>
            <a:pPr>
              <a:buFont typeface="Wingdings" pitchFamily="2" charset="2"/>
              <a:buChar char="ü"/>
            </a:pPr>
            <a:endParaRPr lang="en-US" dirty="0" smtClean="0">
              <a:latin typeface="Verdana" pitchFamily="34" charset="0"/>
            </a:endParaRPr>
          </a:p>
          <a:p>
            <a:pPr>
              <a:buFont typeface="Wingdings" pitchFamily="2" charset="2"/>
              <a:buChar char="ü"/>
            </a:pPr>
            <a:r>
              <a:rPr lang="en-US" dirty="0" smtClean="0">
                <a:latin typeface="Verdana" pitchFamily="34" charset="0"/>
              </a:rPr>
              <a:t> Card swipe with Magtek reader</a:t>
            </a:r>
          </a:p>
          <a:p>
            <a:endParaRPr lang="en-US" dirty="0">
              <a:latin typeface="Verdana" pitchFamily="34" charset="0"/>
            </a:endParaRPr>
          </a:p>
          <a:p>
            <a:pPr>
              <a:buFont typeface="Wingdings" pitchFamily="2" charset="2"/>
              <a:buChar char="ü"/>
            </a:pPr>
            <a:r>
              <a:rPr lang="en-US" dirty="0" smtClean="0">
                <a:latin typeface="Verdana" pitchFamily="34" charset="0"/>
              </a:rPr>
              <a:t> </a:t>
            </a:r>
            <a:r>
              <a:rPr lang="en-US" dirty="0">
                <a:latin typeface="Verdana" pitchFamily="34" charset="0"/>
              </a:rPr>
              <a:t>Card Present </a:t>
            </a:r>
            <a:r>
              <a:rPr lang="en-US" dirty="0" smtClean="0">
                <a:latin typeface="Verdana" pitchFamily="34" charset="0"/>
              </a:rPr>
              <a:t>Rate</a:t>
            </a:r>
          </a:p>
        </p:txBody>
      </p:sp>
      <p:cxnSp>
        <p:nvCxnSpPr>
          <p:cNvPr id="9" name="Elbow Connector 8"/>
          <p:cNvCxnSpPr/>
          <p:nvPr/>
        </p:nvCxnSpPr>
        <p:spPr bwMode="auto">
          <a:xfrm>
            <a:off x="1742281" y="2019300"/>
            <a:ext cx="1066800" cy="662298"/>
          </a:xfrm>
          <a:prstGeom prst="bentConnector3">
            <a:avLst>
              <a:gd name="adj1" fmla="val 50000"/>
            </a:avLst>
          </a:prstGeom>
          <a:solidFill>
            <a:schemeClr val="accent1"/>
          </a:solidFill>
          <a:ln w="19050" cap="flat" cmpd="sng" algn="ctr">
            <a:solidFill>
              <a:schemeClr val="tx1"/>
            </a:solidFill>
            <a:prstDash val="solid"/>
            <a:round/>
            <a:headEnd type="arrow"/>
            <a:tailEnd type="arrow"/>
          </a:ln>
          <a:effectLst/>
          <a:scene3d>
            <a:camera prst="orthographicFront">
              <a:rot lat="300000" lon="0" rev="0"/>
            </a:camera>
            <a:lightRig rig="threePt" dir="t"/>
          </a:scene3d>
        </p:spPr>
      </p:cxnSp>
      <p:pic>
        <p:nvPicPr>
          <p:cNvPr id="10" name="Picture 2"/>
          <p:cNvPicPr>
            <a:picLocks noChangeAspect="1" noChangeArrowheads="1"/>
          </p:cNvPicPr>
          <p:nvPr/>
        </p:nvPicPr>
        <p:blipFill>
          <a:blip r:embed="rId2" cstate="print"/>
          <a:srcRect/>
          <a:stretch>
            <a:fillRect/>
          </a:stretch>
        </p:blipFill>
        <p:spPr bwMode="auto">
          <a:xfrm>
            <a:off x="2809081" y="1485906"/>
            <a:ext cx="1544321" cy="2259013"/>
          </a:xfrm>
          <a:prstGeom prst="rect">
            <a:avLst/>
          </a:prstGeom>
          <a:noFill/>
          <a:ln w="9525">
            <a:noFill/>
            <a:miter lim="800000"/>
            <a:headEnd/>
            <a:tailEnd/>
          </a:ln>
        </p:spPr>
      </p:pic>
      <p:pic>
        <p:nvPicPr>
          <p:cNvPr id="8" name="Picture 7" descr="verifone_1000se_productimage.jpg"/>
          <p:cNvPicPr>
            <a:picLocks noChangeAspect="1"/>
          </p:cNvPicPr>
          <p:nvPr/>
        </p:nvPicPr>
        <p:blipFill>
          <a:blip r:embed="rId3" cstate="print"/>
          <a:stretch>
            <a:fillRect/>
          </a:stretch>
        </p:blipFill>
        <p:spPr>
          <a:xfrm>
            <a:off x="751681" y="1409700"/>
            <a:ext cx="990600" cy="1188720"/>
          </a:xfrm>
          <a:prstGeom prst="rect">
            <a:avLst/>
          </a:prstGeom>
        </p:spPr>
      </p:pic>
      <p:sp>
        <p:nvSpPr>
          <p:cNvPr id="11" name="TextBox 10"/>
          <p:cNvSpPr txBox="1"/>
          <p:nvPr/>
        </p:nvSpPr>
        <p:spPr>
          <a:xfrm>
            <a:off x="4485481" y="3771900"/>
            <a:ext cx="2057400" cy="369332"/>
          </a:xfrm>
          <a:prstGeom prst="rect">
            <a:avLst/>
          </a:prstGeom>
          <a:noFill/>
        </p:spPr>
        <p:txBody>
          <a:bodyPr wrap="square" rtlCol="0">
            <a:spAutoFit/>
          </a:bodyPr>
          <a:lstStyle/>
          <a:p>
            <a:r>
              <a:rPr lang="en-US" sz="900" dirty="0" smtClean="0">
                <a:latin typeface="Verdana" pitchFamily="34" charset="0"/>
                <a:ea typeface="Verdana" pitchFamily="34" charset="0"/>
                <a:cs typeface="Verdana" pitchFamily="34" charset="0"/>
              </a:rPr>
              <a:t>*Note: PIN Debit not available on FDC-Nashville and </a:t>
            </a:r>
            <a:r>
              <a:rPr lang="en-US" sz="900" dirty="0" err="1" smtClean="0">
                <a:latin typeface="Verdana" pitchFamily="34" charset="0"/>
                <a:ea typeface="Verdana" pitchFamily="34" charset="0"/>
                <a:cs typeface="Verdana" pitchFamily="34" charset="0"/>
              </a:rPr>
              <a:t>Jetpay</a:t>
            </a:r>
            <a:r>
              <a:rPr lang="en-US" sz="900" dirty="0" smtClean="0">
                <a:latin typeface="Verdana" pitchFamily="34" charset="0"/>
                <a:ea typeface="Verdana" pitchFamily="34" charset="0"/>
                <a:cs typeface="Verdana" pitchFamily="34" charset="0"/>
              </a:rPr>
              <a:t>.</a:t>
            </a:r>
            <a:endParaRPr lang="en-US" sz="900" dirty="0">
              <a:latin typeface="Verdana" pitchFamily="34" charset="0"/>
              <a:ea typeface="Verdana" pitchFamily="34" charset="0"/>
              <a:cs typeface="Verdana" pitchFamily="34" charset="0"/>
            </a:endParaRPr>
          </a:p>
        </p:txBody>
      </p:sp>
      <p:pic>
        <p:nvPicPr>
          <p:cNvPr id="12" name="Picture 5"/>
          <p:cNvPicPr>
            <a:picLocks noChangeAspect="1" noChangeArrowheads="1"/>
          </p:cNvPicPr>
          <p:nvPr/>
        </p:nvPicPr>
        <p:blipFill>
          <a:blip r:embed="rId4" cstate="print">
            <a:lum bright="24000" contrast="2000"/>
          </a:blip>
          <a:srcRect/>
          <a:stretch>
            <a:fillRect/>
          </a:stretch>
        </p:blipFill>
        <p:spPr bwMode="auto">
          <a:xfrm>
            <a:off x="904081" y="2857503"/>
            <a:ext cx="686990" cy="685800"/>
          </a:xfrm>
          <a:prstGeom prst="rect">
            <a:avLst/>
          </a:prstGeom>
          <a:noFill/>
          <a:ln w="9525">
            <a:noFill/>
            <a:miter lim="800000"/>
            <a:headEnd/>
            <a:tailEnd/>
          </a:ln>
        </p:spPr>
      </p:pic>
      <p:cxnSp>
        <p:nvCxnSpPr>
          <p:cNvPr id="14" name="Straight Connector 13"/>
          <p:cNvCxnSpPr/>
          <p:nvPr/>
        </p:nvCxnSpPr>
        <p:spPr bwMode="auto">
          <a:xfrm rot="5400000">
            <a:off x="2008986" y="2971800"/>
            <a:ext cx="5334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rot="10800000">
            <a:off x="1666081" y="3238500"/>
            <a:ext cx="609600"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Rectangle 14"/>
          <p:cNvSpPr/>
          <p:nvPr/>
        </p:nvSpPr>
        <p:spPr>
          <a:xfrm>
            <a:off x="3875881" y="190500"/>
            <a:ext cx="3145028" cy="338554"/>
          </a:xfrm>
          <a:prstGeom prst="rect">
            <a:avLst/>
          </a:prstGeom>
        </p:spPr>
        <p:txBody>
          <a:bodyPr wrap="none">
            <a:spAutoFit/>
          </a:bodyPr>
          <a:lstStyle/>
          <a:p>
            <a:r>
              <a:rPr lang="en-US" sz="16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PNJPOS w/ Verifone 1000se</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294481" y="3238500"/>
            <a:ext cx="3352800" cy="99060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9" name="Picture 8"/>
          <p:cNvPicPr/>
          <p:nvPr/>
        </p:nvPicPr>
        <p:blipFill>
          <a:blip r:embed="rId2" cstate="print"/>
          <a:srcRect l="29273" t="43807" r="21016" b="40052"/>
          <a:stretch>
            <a:fillRect/>
          </a:stretch>
        </p:blipFill>
        <p:spPr bwMode="auto">
          <a:xfrm>
            <a:off x="370686" y="3619501"/>
            <a:ext cx="3134613" cy="56574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028281" y="1028699"/>
            <a:ext cx="1549400" cy="2324100"/>
          </a:xfrm>
          <a:prstGeom prst="rect">
            <a:avLst/>
          </a:prstGeom>
          <a:noFill/>
          <a:ln w="9525">
            <a:noFill/>
            <a:miter lim="800000"/>
            <a:headEnd/>
            <a:tailEnd/>
          </a:ln>
        </p:spPr>
      </p:pic>
      <p:sp>
        <p:nvSpPr>
          <p:cNvPr id="6147" name="Text Box 25"/>
          <p:cNvSpPr txBox="1">
            <a:spLocks noChangeArrowheads="1"/>
          </p:cNvSpPr>
          <p:nvPr/>
        </p:nvSpPr>
        <p:spPr bwMode="auto">
          <a:xfrm>
            <a:off x="142081" y="723906"/>
            <a:ext cx="3962400" cy="1938433"/>
          </a:xfrm>
          <a:prstGeom prst="rect">
            <a:avLst/>
          </a:prstGeom>
          <a:noFill/>
          <a:ln w="9525">
            <a:noFill/>
            <a:miter lim="800000"/>
            <a:headEnd/>
            <a:tailEnd/>
          </a:ln>
        </p:spPr>
        <p:txBody>
          <a:bodyPr wrap="square" lIns="60405" tIns="30203" rIns="60405" bIns="30203">
            <a:spAutoFit/>
          </a:bodyPr>
          <a:lstStyle/>
          <a:p>
            <a:pPr marL="228600" indent="-228600" algn="ctr">
              <a:defRPr/>
            </a:pPr>
            <a:endParaRPr lang="en-US" b="1" dirty="0">
              <a:latin typeface="Verdana" pitchFamily="34" charset="0"/>
              <a:cs typeface="+mn-cs"/>
            </a:endParaRPr>
          </a:p>
          <a:p>
            <a:pPr marL="742950" lvl="1" indent="-285750">
              <a:buFont typeface="Wingdings" pitchFamily="2" charset="2"/>
              <a:buChar char="ü"/>
              <a:defRPr/>
            </a:pPr>
            <a:r>
              <a:rPr lang="en-US" dirty="0" smtClean="0">
                <a:latin typeface="Verdana" pitchFamily="34" charset="0"/>
                <a:cs typeface="+mn-cs"/>
              </a:rPr>
              <a:t>Unlimited </a:t>
            </a:r>
            <a:r>
              <a:rPr lang="en-US" dirty="0">
                <a:latin typeface="Verdana" pitchFamily="34" charset="0"/>
                <a:cs typeface="+mn-cs"/>
              </a:rPr>
              <a:t>number of ePN </a:t>
            </a:r>
            <a:r>
              <a:rPr lang="en-US" dirty="0" smtClean="0">
                <a:latin typeface="Verdana" pitchFamily="34" charset="0"/>
                <a:cs typeface="+mn-cs"/>
              </a:rPr>
              <a:t>gateway accounts on one ePNJPOS download</a:t>
            </a:r>
          </a:p>
          <a:p>
            <a:pPr marL="742950" lvl="1" indent="-285750">
              <a:buFont typeface="Wingdings" pitchFamily="2" charset="2"/>
              <a:buChar char="ü"/>
              <a:defRPr/>
            </a:pPr>
            <a:endParaRPr lang="en-US" sz="800" dirty="0" smtClean="0">
              <a:latin typeface="Verdana" pitchFamily="34" charset="0"/>
              <a:cs typeface="+mn-cs"/>
            </a:endParaRPr>
          </a:p>
          <a:p>
            <a:pPr marL="742950" lvl="1" indent="-285750">
              <a:buFont typeface="Wingdings" pitchFamily="2" charset="2"/>
              <a:buChar char="ü"/>
              <a:defRPr/>
            </a:pPr>
            <a:r>
              <a:rPr lang="en-US" dirty="0" smtClean="0">
                <a:latin typeface="Verdana" pitchFamily="34" charset="0"/>
                <a:cs typeface="+mn-cs"/>
              </a:rPr>
              <a:t>Account can be either Online Terminal Only, Internet Basic, or a mix</a:t>
            </a:r>
          </a:p>
          <a:p>
            <a:pPr marL="742950" lvl="1" indent="-285750">
              <a:buFont typeface="Wingdings" pitchFamily="2" charset="2"/>
              <a:buChar char="ü"/>
              <a:defRPr/>
            </a:pPr>
            <a:endParaRPr lang="en-US" sz="800" dirty="0" smtClean="0">
              <a:latin typeface="Verdana" pitchFamily="34" charset="0"/>
              <a:cs typeface="+mn-cs"/>
            </a:endParaRPr>
          </a:p>
          <a:p>
            <a:pPr marL="742950" lvl="1" indent="-285750">
              <a:buFont typeface="Wingdings" pitchFamily="2" charset="2"/>
              <a:buChar char="ü"/>
              <a:defRPr/>
            </a:pPr>
            <a:r>
              <a:rPr lang="en-US" dirty="0" smtClean="0">
                <a:latin typeface="Verdana" pitchFamily="34" charset="0"/>
                <a:cs typeface="+mn-cs"/>
              </a:rPr>
              <a:t>Toggle </a:t>
            </a:r>
            <a:r>
              <a:rPr lang="en-US" dirty="0">
                <a:latin typeface="Verdana" pitchFamily="34" charset="0"/>
                <a:cs typeface="+mn-cs"/>
              </a:rPr>
              <a:t>between accounts during the </a:t>
            </a:r>
            <a:r>
              <a:rPr lang="en-US" dirty="0" smtClean="0">
                <a:latin typeface="Verdana" pitchFamily="34" charset="0"/>
                <a:cs typeface="+mn-cs"/>
              </a:rPr>
              <a:t>day for easy administration and checkout</a:t>
            </a:r>
            <a:endParaRPr lang="en-US" dirty="0">
              <a:latin typeface="Verdana" pitchFamily="34" charset="0"/>
              <a:cs typeface="+mn-cs"/>
            </a:endParaRPr>
          </a:p>
          <a:p>
            <a:pPr marL="228600" indent="-228600">
              <a:defRPr/>
            </a:pPr>
            <a:endParaRPr lang="en-US" sz="1000" dirty="0">
              <a:latin typeface="Verdana" pitchFamily="34" charset="0"/>
              <a:cs typeface="+mn-cs"/>
            </a:endParaRPr>
          </a:p>
        </p:txBody>
      </p:sp>
      <p:sp>
        <p:nvSpPr>
          <p:cNvPr id="20486" name="Oval 7"/>
          <p:cNvSpPr>
            <a:spLocks noChangeArrowheads="1"/>
          </p:cNvSpPr>
          <p:nvPr/>
        </p:nvSpPr>
        <p:spPr bwMode="auto">
          <a:xfrm>
            <a:off x="4028281" y="1181100"/>
            <a:ext cx="1447800" cy="386080"/>
          </a:xfrm>
          <a:prstGeom prst="ellipse">
            <a:avLst/>
          </a:prstGeom>
          <a:noFill/>
          <a:ln w="28575">
            <a:solidFill>
              <a:srgbClr val="FFFF00"/>
            </a:solidFill>
            <a:round/>
            <a:headEnd/>
            <a:tailEnd/>
          </a:ln>
        </p:spPr>
        <p:txBody>
          <a:bodyPr wrap="none" anchor="ctr"/>
          <a:lstStyle/>
          <a:p>
            <a:endParaRPr lang="en-US"/>
          </a:p>
        </p:txBody>
      </p:sp>
      <p:pic>
        <p:nvPicPr>
          <p:cNvPr id="1027" name="Picture 3"/>
          <p:cNvPicPr>
            <a:picLocks noChangeAspect="1" noChangeArrowheads="1"/>
          </p:cNvPicPr>
          <p:nvPr/>
        </p:nvPicPr>
        <p:blipFill>
          <a:blip r:embed="rId4" cstate="print"/>
          <a:srcRect/>
          <a:stretch>
            <a:fillRect/>
          </a:stretch>
        </p:blipFill>
        <p:spPr bwMode="auto">
          <a:xfrm>
            <a:off x="5095091" y="3238500"/>
            <a:ext cx="2003165" cy="857250"/>
          </a:xfrm>
          <a:prstGeom prst="rect">
            <a:avLst/>
          </a:prstGeom>
          <a:noFill/>
          <a:ln w="9525">
            <a:noFill/>
            <a:miter lim="800000"/>
            <a:headEnd/>
            <a:tailEnd/>
          </a:ln>
        </p:spPr>
      </p:pic>
      <p:cxnSp>
        <p:nvCxnSpPr>
          <p:cNvPr id="10" name="Straight Arrow Connector 9"/>
          <p:cNvCxnSpPr/>
          <p:nvPr/>
        </p:nvCxnSpPr>
        <p:spPr bwMode="auto">
          <a:xfrm rot="16200000" flipH="1">
            <a:off x="4637891" y="2095500"/>
            <a:ext cx="1828799" cy="457200"/>
          </a:xfrm>
          <a:prstGeom prst="straightConnector1">
            <a:avLst/>
          </a:prstGeom>
          <a:solidFill>
            <a:schemeClr val="accent1"/>
          </a:solidFill>
          <a:ln w="19050" cap="flat" cmpd="sng" algn="ctr">
            <a:solidFill>
              <a:srgbClr val="FFFF00"/>
            </a:solidFill>
            <a:prstDash val="solid"/>
            <a:round/>
            <a:headEnd type="none" w="med" len="med"/>
            <a:tailEnd type="arrow"/>
          </a:ln>
          <a:effectLst/>
        </p:spPr>
      </p:cxnSp>
      <p:sp>
        <p:nvSpPr>
          <p:cNvPr id="8" name="TextBox 7"/>
          <p:cNvSpPr txBox="1"/>
          <p:nvPr/>
        </p:nvSpPr>
        <p:spPr>
          <a:xfrm>
            <a:off x="294481" y="3238501"/>
            <a:ext cx="3352800" cy="400110"/>
          </a:xfrm>
          <a:prstGeom prst="rect">
            <a:avLst/>
          </a:prstGeom>
          <a:noFill/>
        </p:spPr>
        <p:txBody>
          <a:bodyPr wrap="square" rtlCol="0">
            <a:spAutoFit/>
          </a:bodyPr>
          <a:lstStyle/>
          <a:p>
            <a:r>
              <a:rPr lang="en-US" sz="1000" dirty="0" smtClean="0">
                <a:solidFill>
                  <a:srgbClr val="FF0000"/>
                </a:solidFill>
              </a:rPr>
              <a:t>NOTE: </a:t>
            </a:r>
            <a:r>
              <a:rPr lang="en-US" sz="1000" dirty="0" smtClean="0"/>
              <a:t>When boarding the merchant, be sure to enable multi merchant capability here:</a:t>
            </a:r>
            <a:endParaRPr lang="en-US" sz="1000" dirty="0">
              <a:solidFill>
                <a:srgbClr val="FF0000"/>
              </a:solidFill>
            </a:endParaRPr>
          </a:p>
        </p:txBody>
      </p:sp>
      <p:sp>
        <p:nvSpPr>
          <p:cNvPr id="11" name="Oval 10"/>
          <p:cNvSpPr/>
          <p:nvPr/>
        </p:nvSpPr>
        <p:spPr bwMode="auto">
          <a:xfrm>
            <a:off x="1208881" y="4000500"/>
            <a:ext cx="228600" cy="152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a:xfrm>
            <a:off x="5095081" y="190500"/>
            <a:ext cx="1705916"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Multi Merchant</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M-S Cash Drawer - CF405 Printer Driven - MS Cash Drawer, M S Cash Drawers, M-S Cash Draw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081" y="1485900"/>
            <a:ext cx="1325838" cy="5568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5"/>
          <p:cNvSpPr txBox="1">
            <a:spLocks noChangeArrowheads="1"/>
          </p:cNvSpPr>
          <p:nvPr/>
        </p:nvSpPr>
        <p:spPr bwMode="auto">
          <a:xfrm>
            <a:off x="142081" y="820426"/>
            <a:ext cx="1905000" cy="230241"/>
          </a:xfrm>
          <a:prstGeom prst="rect">
            <a:avLst/>
          </a:prstGeom>
          <a:noFill/>
          <a:ln w="9525">
            <a:noFill/>
            <a:miter lim="800000"/>
            <a:headEnd/>
            <a:tailEnd/>
          </a:ln>
        </p:spPr>
        <p:txBody>
          <a:bodyPr wrap="square" lIns="60381" tIns="30187" rIns="60381" bIns="30187">
            <a:spAutoFit/>
          </a:bodyPr>
          <a:lstStyle/>
          <a:p>
            <a:pPr>
              <a:defRPr/>
            </a:pPr>
            <a:r>
              <a:rPr lang="en-US" sz="1100" u="sng" dirty="0">
                <a:solidFill>
                  <a:schemeClr val="tx1">
                    <a:lumMod val="95000"/>
                    <a:lumOff val="5000"/>
                  </a:schemeClr>
                </a:solidFill>
                <a:latin typeface="Verdana" pitchFamily="34" charset="0"/>
              </a:rPr>
              <a:t>Card </a:t>
            </a:r>
            <a:r>
              <a:rPr lang="en-US" sz="1100" u="sng" dirty="0" smtClean="0">
                <a:solidFill>
                  <a:schemeClr val="tx1">
                    <a:lumMod val="95000"/>
                    <a:lumOff val="5000"/>
                  </a:schemeClr>
                </a:solidFill>
                <a:latin typeface="Verdana" pitchFamily="34" charset="0"/>
              </a:rPr>
              <a:t>Readers &amp; PIN Pads </a:t>
            </a:r>
            <a:endParaRPr lang="en-US" sz="1100" u="sng" dirty="0">
              <a:solidFill>
                <a:schemeClr val="tx1">
                  <a:lumMod val="95000"/>
                  <a:lumOff val="5000"/>
                </a:schemeClr>
              </a:solidFill>
              <a:latin typeface="Verdana" pitchFamily="34" charset="0"/>
            </a:endParaRPr>
          </a:p>
        </p:txBody>
      </p:sp>
      <p:sp>
        <p:nvSpPr>
          <p:cNvPr id="7" name="Text Box 25"/>
          <p:cNvSpPr txBox="1">
            <a:spLocks noChangeArrowheads="1"/>
          </p:cNvSpPr>
          <p:nvPr/>
        </p:nvSpPr>
        <p:spPr bwMode="auto">
          <a:xfrm>
            <a:off x="3952082" y="144796"/>
            <a:ext cx="2971800" cy="307185"/>
          </a:xfrm>
          <a:prstGeom prst="rect">
            <a:avLst/>
          </a:prstGeom>
          <a:noFill/>
          <a:ln w="9525">
            <a:noFill/>
            <a:miter lim="800000"/>
            <a:headEnd/>
            <a:tailEnd/>
          </a:ln>
        </p:spPr>
        <p:txBody>
          <a:bodyPr wrap="square" lIns="60381" tIns="30187" rIns="60381" bIns="30187">
            <a:spAutoFit/>
          </a:bodyPr>
          <a:lstStyle/>
          <a:p>
            <a:pPr>
              <a:defRPr/>
            </a:pPr>
            <a:r>
              <a:rPr lang="en-US" sz="1600" b="1" dirty="0">
                <a:solidFill>
                  <a:srgbClr val="002060"/>
                </a:solidFill>
                <a:latin typeface="Verdana" pitchFamily="34" charset="0"/>
              </a:rPr>
              <a:t>Supported Peripherals</a:t>
            </a:r>
          </a:p>
        </p:txBody>
      </p:sp>
      <p:pic>
        <p:nvPicPr>
          <p:cNvPr id="16390" name="Picture 15" descr="Woosim® PORTi SC-30 Bluetooth Printer with integrated MagStripe Reader."/>
          <p:cNvPicPr>
            <a:picLocks noChangeAspect="1" noChangeArrowheads="1"/>
          </p:cNvPicPr>
          <p:nvPr/>
        </p:nvPicPr>
        <p:blipFill>
          <a:blip r:embed="rId3" cstate="print"/>
          <a:srcRect/>
          <a:stretch>
            <a:fillRect/>
          </a:stretch>
        </p:blipFill>
        <p:spPr bwMode="auto">
          <a:xfrm>
            <a:off x="4790281" y="3543300"/>
            <a:ext cx="533400" cy="547355"/>
          </a:xfrm>
          <a:prstGeom prst="rect">
            <a:avLst/>
          </a:prstGeom>
          <a:noFill/>
          <a:ln w="9525">
            <a:noFill/>
            <a:miter lim="800000"/>
            <a:headEnd/>
            <a:tailEnd/>
          </a:ln>
        </p:spPr>
      </p:pic>
      <p:sp>
        <p:nvSpPr>
          <p:cNvPr id="16391" name="Text Box 13"/>
          <p:cNvSpPr txBox="1">
            <a:spLocks noChangeArrowheads="1"/>
          </p:cNvSpPr>
          <p:nvPr/>
        </p:nvSpPr>
        <p:spPr bwMode="auto">
          <a:xfrm>
            <a:off x="5323681" y="3543302"/>
            <a:ext cx="1600994" cy="307185"/>
          </a:xfrm>
          <a:prstGeom prst="rect">
            <a:avLst/>
          </a:prstGeom>
          <a:noFill/>
          <a:ln w="9525">
            <a:noFill/>
            <a:miter lim="800000"/>
            <a:headEnd/>
            <a:tailEnd/>
          </a:ln>
        </p:spPr>
        <p:txBody>
          <a:bodyPr wrap="square" lIns="60381" tIns="30187" rIns="60381" bIns="30187">
            <a:spAutoFit/>
          </a:bodyPr>
          <a:lstStyle/>
          <a:p>
            <a:r>
              <a:rPr lang="en-US" sz="800" dirty="0">
                <a:latin typeface="Verdana" pitchFamily="34" charset="0"/>
              </a:rPr>
              <a:t>Woosim </a:t>
            </a:r>
            <a:r>
              <a:rPr lang="en-US" sz="800" dirty="0" smtClean="0">
                <a:latin typeface="Verdana" pitchFamily="34" charset="0"/>
              </a:rPr>
              <a:t>PORTI-SC30 Card Reader &amp; Printer</a:t>
            </a:r>
            <a:endParaRPr lang="en-US" sz="800" dirty="0">
              <a:latin typeface="Verdana" pitchFamily="34" charset="0"/>
            </a:endParaRPr>
          </a:p>
        </p:txBody>
      </p:sp>
      <p:pic>
        <p:nvPicPr>
          <p:cNvPr id="16392" name="Picture 5"/>
          <p:cNvPicPr>
            <a:picLocks noChangeAspect="1" noChangeArrowheads="1"/>
          </p:cNvPicPr>
          <p:nvPr/>
        </p:nvPicPr>
        <p:blipFill>
          <a:blip r:embed="rId4" cstate="print">
            <a:lum bright="24000" contrast="2000"/>
          </a:blip>
          <a:srcRect/>
          <a:stretch>
            <a:fillRect/>
          </a:stretch>
        </p:blipFill>
        <p:spPr bwMode="auto">
          <a:xfrm>
            <a:off x="218281" y="1206501"/>
            <a:ext cx="427038" cy="426297"/>
          </a:xfrm>
          <a:prstGeom prst="rect">
            <a:avLst/>
          </a:prstGeom>
          <a:noFill/>
          <a:ln w="9525">
            <a:noFill/>
            <a:miter lim="800000"/>
            <a:headEnd/>
            <a:tailEnd/>
          </a:ln>
        </p:spPr>
      </p:pic>
      <p:sp>
        <p:nvSpPr>
          <p:cNvPr id="16393" name="Text Box 13"/>
          <p:cNvSpPr txBox="1">
            <a:spLocks noChangeArrowheads="1"/>
          </p:cNvSpPr>
          <p:nvPr/>
        </p:nvSpPr>
        <p:spPr bwMode="auto">
          <a:xfrm>
            <a:off x="675481" y="1303020"/>
            <a:ext cx="1524000" cy="184074"/>
          </a:xfrm>
          <a:prstGeom prst="rect">
            <a:avLst/>
          </a:prstGeom>
          <a:noFill/>
          <a:ln w="9525">
            <a:noFill/>
            <a:miter lim="800000"/>
            <a:headEnd/>
            <a:tailEnd/>
          </a:ln>
        </p:spPr>
        <p:txBody>
          <a:bodyPr lIns="60381" tIns="30187" rIns="60381" bIns="30187">
            <a:spAutoFit/>
          </a:bodyPr>
          <a:lstStyle/>
          <a:p>
            <a:r>
              <a:rPr lang="en-US" sz="800" dirty="0">
                <a:latin typeface="Verdana" pitchFamily="34" charset="0"/>
              </a:rPr>
              <a:t>MagTek USB </a:t>
            </a:r>
            <a:r>
              <a:rPr lang="en-US" sz="800" dirty="0" smtClean="0">
                <a:latin typeface="Verdana" pitchFamily="34" charset="0"/>
              </a:rPr>
              <a:t>Card </a:t>
            </a:r>
            <a:r>
              <a:rPr lang="en-US" sz="800" dirty="0">
                <a:latin typeface="Verdana" pitchFamily="34" charset="0"/>
              </a:rPr>
              <a:t>Reader</a:t>
            </a:r>
          </a:p>
        </p:txBody>
      </p:sp>
      <p:pic>
        <p:nvPicPr>
          <p:cNvPr id="16394" name="Picture 2" descr="http://www.magtek.com/imgs/prospe_micrimage_mn.jpg"/>
          <p:cNvPicPr>
            <a:picLocks noChangeAspect="1" noChangeArrowheads="1"/>
          </p:cNvPicPr>
          <p:nvPr/>
        </p:nvPicPr>
        <p:blipFill>
          <a:blip r:embed="rId5" cstate="print"/>
          <a:srcRect/>
          <a:stretch>
            <a:fillRect/>
          </a:stretch>
        </p:blipFill>
        <p:spPr bwMode="auto">
          <a:xfrm>
            <a:off x="4790290" y="1206501"/>
            <a:ext cx="564153" cy="595207"/>
          </a:xfrm>
          <a:prstGeom prst="rect">
            <a:avLst/>
          </a:prstGeom>
          <a:noFill/>
          <a:ln w="9525">
            <a:noFill/>
            <a:miter lim="800000"/>
            <a:headEnd/>
            <a:tailEnd/>
          </a:ln>
        </p:spPr>
      </p:pic>
      <p:sp>
        <p:nvSpPr>
          <p:cNvPr id="11" name="Text Box 25"/>
          <p:cNvSpPr txBox="1">
            <a:spLocks noChangeArrowheads="1"/>
          </p:cNvSpPr>
          <p:nvPr/>
        </p:nvSpPr>
        <p:spPr bwMode="auto">
          <a:xfrm>
            <a:off x="2428081" y="820426"/>
            <a:ext cx="1981200" cy="230241"/>
          </a:xfrm>
          <a:prstGeom prst="rect">
            <a:avLst/>
          </a:prstGeom>
          <a:noFill/>
          <a:ln w="9525">
            <a:noFill/>
            <a:miter lim="800000"/>
            <a:headEnd/>
            <a:tailEnd/>
          </a:ln>
        </p:spPr>
        <p:txBody>
          <a:bodyPr lIns="60381" tIns="30187" rIns="60381" bIns="30187">
            <a:spAutoFit/>
          </a:bodyPr>
          <a:lstStyle/>
          <a:p>
            <a:pPr>
              <a:defRPr/>
            </a:pPr>
            <a:r>
              <a:rPr lang="en-US" sz="1100" u="sng" dirty="0" smtClean="0">
                <a:solidFill>
                  <a:schemeClr val="tx1">
                    <a:lumMod val="95000"/>
                    <a:lumOff val="5000"/>
                  </a:schemeClr>
                </a:solidFill>
                <a:latin typeface="Verdana" pitchFamily="34" charset="0"/>
              </a:rPr>
              <a:t>Cash Drawer</a:t>
            </a:r>
            <a:endParaRPr lang="en-US" sz="1100" u="sng" dirty="0">
              <a:solidFill>
                <a:schemeClr val="tx1">
                  <a:lumMod val="95000"/>
                  <a:lumOff val="5000"/>
                </a:schemeClr>
              </a:solidFill>
              <a:latin typeface="Verdana" pitchFamily="34" charset="0"/>
            </a:endParaRPr>
          </a:p>
        </p:txBody>
      </p:sp>
      <p:sp>
        <p:nvSpPr>
          <p:cNvPr id="12" name="Text Box 25"/>
          <p:cNvSpPr txBox="1">
            <a:spLocks noChangeArrowheads="1"/>
          </p:cNvSpPr>
          <p:nvPr/>
        </p:nvSpPr>
        <p:spPr bwMode="auto">
          <a:xfrm>
            <a:off x="4714090" y="820426"/>
            <a:ext cx="2132807" cy="230241"/>
          </a:xfrm>
          <a:prstGeom prst="rect">
            <a:avLst/>
          </a:prstGeom>
          <a:noFill/>
          <a:ln w="9525">
            <a:noFill/>
            <a:miter lim="800000"/>
            <a:headEnd/>
            <a:tailEnd/>
          </a:ln>
        </p:spPr>
        <p:txBody>
          <a:bodyPr wrap="square" lIns="60381" tIns="30187" rIns="60381" bIns="30187">
            <a:spAutoFit/>
          </a:bodyPr>
          <a:lstStyle/>
          <a:p>
            <a:pPr>
              <a:defRPr/>
            </a:pPr>
            <a:r>
              <a:rPr lang="en-US" sz="1100" u="sng" dirty="0">
                <a:solidFill>
                  <a:schemeClr val="tx1">
                    <a:lumMod val="95000"/>
                    <a:lumOff val="5000"/>
                  </a:schemeClr>
                </a:solidFill>
                <a:latin typeface="Verdana" pitchFamily="34" charset="0"/>
              </a:rPr>
              <a:t>Check </a:t>
            </a:r>
            <a:r>
              <a:rPr lang="en-US" sz="1100" u="sng" dirty="0" smtClean="0">
                <a:solidFill>
                  <a:schemeClr val="tx1">
                    <a:lumMod val="95000"/>
                    <a:lumOff val="5000"/>
                  </a:schemeClr>
                </a:solidFill>
                <a:latin typeface="Verdana" pitchFamily="34" charset="0"/>
              </a:rPr>
              <a:t>Readers &amp; Imagers</a:t>
            </a:r>
            <a:endParaRPr lang="en-US" sz="1100" u="sng" dirty="0">
              <a:solidFill>
                <a:schemeClr val="tx1">
                  <a:lumMod val="95000"/>
                  <a:lumOff val="5000"/>
                </a:schemeClr>
              </a:solidFill>
              <a:latin typeface="Verdana" pitchFamily="34" charset="0"/>
            </a:endParaRPr>
          </a:p>
        </p:txBody>
      </p:sp>
      <p:sp>
        <p:nvSpPr>
          <p:cNvPr id="16397" name="Text Box 13"/>
          <p:cNvSpPr txBox="1">
            <a:spLocks noChangeArrowheads="1"/>
          </p:cNvSpPr>
          <p:nvPr/>
        </p:nvSpPr>
        <p:spPr bwMode="auto">
          <a:xfrm>
            <a:off x="5399881" y="1303020"/>
            <a:ext cx="1524000" cy="184074"/>
          </a:xfrm>
          <a:prstGeom prst="rect">
            <a:avLst/>
          </a:prstGeom>
          <a:noFill/>
          <a:ln w="9525">
            <a:noFill/>
            <a:miter lim="800000"/>
            <a:headEnd/>
            <a:tailEnd/>
          </a:ln>
        </p:spPr>
        <p:txBody>
          <a:bodyPr lIns="60381" tIns="30187" rIns="60381" bIns="30187">
            <a:spAutoFit/>
          </a:bodyPr>
          <a:lstStyle/>
          <a:p>
            <a:r>
              <a:rPr lang="en-US" sz="800" dirty="0">
                <a:latin typeface="Verdana" pitchFamily="34" charset="0"/>
              </a:rPr>
              <a:t>MagTek MICR Imager</a:t>
            </a:r>
          </a:p>
        </p:txBody>
      </p:sp>
      <p:pic>
        <p:nvPicPr>
          <p:cNvPr id="16398" name="Picture 4" descr="http://www.magtek.com/imgs/prospe_minimicr_mn.jpg"/>
          <p:cNvPicPr>
            <a:picLocks noChangeAspect="1" noChangeArrowheads="1"/>
          </p:cNvPicPr>
          <p:nvPr/>
        </p:nvPicPr>
        <p:blipFill>
          <a:blip r:embed="rId6" cstate="print"/>
          <a:srcRect/>
          <a:stretch>
            <a:fillRect/>
          </a:stretch>
        </p:blipFill>
        <p:spPr bwMode="auto">
          <a:xfrm>
            <a:off x="6161888" y="1785620"/>
            <a:ext cx="579437" cy="579120"/>
          </a:xfrm>
          <a:prstGeom prst="rect">
            <a:avLst/>
          </a:prstGeom>
          <a:noFill/>
          <a:ln w="9525">
            <a:noFill/>
            <a:miter lim="800000"/>
            <a:headEnd/>
            <a:tailEnd/>
          </a:ln>
        </p:spPr>
      </p:pic>
      <p:sp>
        <p:nvSpPr>
          <p:cNvPr id="16399" name="Text Box 13"/>
          <p:cNvSpPr txBox="1">
            <a:spLocks noChangeArrowheads="1"/>
          </p:cNvSpPr>
          <p:nvPr/>
        </p:nvSpPr>
        <p:spPr bwMode="auto">
          <a:xfrm>
            <a:off x="4714081" y="1978660"/>
            <a:ext cx="1534318" cy="184074"/>
          </a:xfrm>
          <a:prstGeom prst="rect">
            <a:avLst/>
          </a:prstGeom>
          <a:noFill/>
          <a:ln w="9525">
            <a:noFill/>
            <a:miter lim="800000"/>
            <a:headEnd/>
            <a:tailEnd/>
          </a:ln>
        </p:spPr>
        <p:txBody>
          <a:bodyPr wrap="square" lIns="60381" tIns="30187" rIns="60381" bIns="30187">
            <a:spAutoFit/>
          </a:bodyPr>
          <a:lstStyle/>
          <a:p>
            <a:r>
              <a:rPr lang="en-US" sz="800" dirty="0">
                <a:latin typeface="Verdana" pitchFamily="34" charset="0"/>
              </a:rPr>
              <a:t>MagTek Mini MICR Imager</a:t>
            </a:r>
          </a:p>
        </p:txBody>
      </p:sp>
      <p:cxnSp>
        <p:nvCxnSpPr>
          <p:cNvPr id="16400" name="Straight Connector 16"/>
          <p:cNvCxnSpPr>
            <a:cxnSpLocks noChangeShapeType="1"/>
          </p:cNvCxnSpPr>
          <p:nvPr/>
        </p:nvCxnSpPr>
        <p:spPr bwMode="auto">
          <a:xfrm rot="5400000">
            <a:off x="820241" y="2544320"/>
            <a:ext cx="3062507" cy="792"/>
          </a:xfrm>
          <a:prstGeom prst="line">
            <a:avLst/>
          </a:prstGeom>
          <a:noFill/>
          <a:ln w="9525" algn="ctr">
            <a:solidFill>
              <a:srgbClr val="C00000"/>
            </a:solidFill>
            <a:round/>
            <a:headEnd/>
            <a:tailEnd/>
          </a:ln>
        </p:spPr>
      </p:cxnSp>
      <p:cxnSp>
        <p:nvCxnSpPr>
          <p:cNvPr id="16401" name="Straight Connector 17"/>
          <p:cNvCxnSpPr>
            <a:cxnSpLocks noChangeShapeType="1"/>
          </p:cNvCxnSpPr>
          <p:nvPr/>
        </p:nvCxnSpPr>
        <p:spPr bwMode="auto">
          <a:xfrm rot="5400000">
            <a:off x="3030041" y="2544320"/>
            <a:ext cx="3062507" cy="792"/>
          </a:xfrm>
          <a:prstGeom prst="line">
            <a:avLst/>
          </a:prstGeom>
          <a:noFill/>
          <a:ln w="9525" algn="ctr">
            <a:solidFill>
              <a:srgbClr val="C00000"/>
            </a:solidFill>
            <a:round/>
            <a:headEnd/>
            <a:tailEnd/>
          </a:ln>
        </p:spPr>
      </p:cxnSp>
      <p:pic>
        <p:nvPicPr>
          <p:cNvPr id="16402" name="Picture 11" descr="Ingenico I6550 Pic.png"/>
          <p:cNvPicPr>
            <a:picLocks noChangeAspect="1"/>
          </p:cNvPicPr>
          <p:nvPr/>
        </p:nvPicPr>
        <p:blipFill>
          <a:blip r:embed="rId7" cstate="print"/>
          <a:srcRect/>
          <a:stretch>
            <a:fillRect/>
          </a:stretch>
        </p:blipFill>
        <p:spPr bwMode="auto">
          <a:xfrm>
            <a:off x="142081" y="2364740"/>
            <a:ext cx="609600" cy="677651"/>
          </a:xfrm>
          <a:prstGeom prst="rect">
            <a:avLst/>
          </a:prstGeom>
          <a:noFill/>
          <a:ln w="9525">
            <a:noFill/>
            <a:miter lim="800000"/>
            <a:headEnd/>
            <a:tailEnd/>
          </a:ln>
        </p:spPr>
      </p:pic>
      <p:sp>
        <p:nvSpPr>
          <p:cNvPr id="16403" name="Text Box 12"/>
          <p:cNvSpPr txBox="1">
            <a:spLocks noChangeArrowheads="1"/>
          </p:cNvSpPr>
          <p:nvPr/>
        </p:nvSpPr>
        <p:spPr bwMode="auto">
          <a:xfrm>
            <a:off x="827881" y="2364745"/>
            <a:ext cx="1295400" cy="430295"/>
          </a:xfrm>
          <a:prstGeom prst="rect">
            <a:avLst/>
          </a:prstGeom>
          <a:noFill/>
          <a:ln w="9525">
            <a:noFill/>
            <a:miter lim="800000"/>
            <a:headEnd/>
            <a:tailEnd/>
          </a:ln>
        </p:spPr>
        <p:txBody>
          <a:bodyPr lIns="60381" tIns="30187" rIns="60381" bIns="30187">
            <a:spAutoFit/>
          </a:bodyPr>
          <a:lstStyle/>
          <a:p>
            <a:r>
              <a:rPr lang="en-US" sz="800" dirty="0">
                <a:latin typeface="Verdana" pitchFamily="34" charset="0"/>
              </a:rPr>
              <a:t>Ingenico </a:t>
            </a:r>
            <a:r>
              <a:rPr lang="en-US" sz="800" dirty="0" smtClean="0">
                <a:latin typeface="Verdana" pitchFamily="34" charset="0"/>
              </a:rPr>
              <a:t>i6550 - PIN </a:t>
            </a:r>
            <a:r>
              <a:rPr lang="en-US" sz="800" dirty="0">
                <a:latin typeface="Verdana" pitchFamily="34" charset="0"/>
              </a:rPr>
              <a:t>Debit + Card </a:t>
            </a:r>
            <a:r>
              <a:rPr lang="en-US" sz="800" dirty="0" smtClean="0">
                <a:latin typeface="Verdana" pitchFamily="34" charset="0"/>
              </a:rPr>
              <a:t>Swipe </a:t>
            </a:r>
            <a:r>
              <a:rPr lang="en-US" sz="800" dirty="0">
                <a:latin typeface="Verdana" pitchFamily="34" charset="0"/>
              </a:rPr>
              <a:t>+ </a:t>
            </a:r>
            <a:r>
              <a:rPr lang="en-US" sz="800" dirty="0" smtClean="0">
                <a:latin typeface="Verdana" pitchFamily="34" charset="0"/>
              </a:rPr>
              <a:t>Sig </a:t>
            </a:r>
            <a:r>
              <a:rPr lang="en-US" sz="800" dirty="0">
                <a:latin typeface="Verdana" pitchFamily="34" charset="0"/>
              </a:rPr>
              <a:t>Capture</a:t>
            </a:r>
          </a:p>
        </p:txBody>
      </p:sp>
      <p:sp>
        <p:nvSpPr>
          <p:cNvPr id="16405" name="Text Box 13"/>
          <p:cNvSpPr txBox="1">
            <a:spLocks noChangeArrowheads="1"/>
          </p:cNvSpPr>
          <p:nvPr/>
        </p:nvSpPr>
        <p:spPr bwMode="auto">
          <a:xfrm>
            <a:off x="142081" y="1882140"/>
            <a:ext cx="1524000" cy="184074"/>
          </a:xfrm>
          <a:prstGeom prst="rect">
            <a:avLst/>
          </a:prstGeom>
          <a:noFill/>
          <a:ln w="9525">
            <a:noFill/>
            <a:miter lim="800000"/>
            <a:headEnd/>
            <a:tailEnd/>
          </a:ln>
        </p:spPr>
        <p:txBody>
          <a:bodyPr lIns="60381" tIns="30187" rIns="60381" bIns="30187">
            <a:spAutoFit/>
          </a:bodyPr>
          <a:lstStyle/>
          <a:p>
            <a:r>
              <a:rPr lang="en-US" sz="800" dirty="0">
                <a:latin typeface="Verdana" pitchFamily="34" charset="0"/>
              </a:rPr>
              <a:t>Verifone 1000SE PIN Pad</a:t>
            </a:r>
          </a:p>
        </p:txBody>
      </p:sp>
      <p:pic>
        <p:nvPicPr>
          <p:cNvPr id="22" name="Picture 21" descr="Magtek-excella-mdx-1.jpg"/>
          <p:cNvPicPr>
            <a:picLocks noChangeAspect="1"/>
          </p:cNvPicPr>
          <p:nvPr/>
        </p:nvPicPr>
        <p:blipFill>
          <a:blip r:embed="rId8" cstate="print"/>
          <a:stretch>
            <a:fillRect/>
          </a:stretch>
        </p:blipFill>
        <p:spPr>
          <a:xfrm>
            <a:off x="4790281" y="2364740"/>
            <a:ext cx="609600" cy="675640"/>
          </a:xfrm>
          <a:prstGeom prst="rect">
            <a:avLst/>
          </a:prstGeom>
        </p:spPr>
      </p:pic>
      <p:sp>
        <p:nvSpPr>
          <p:cNvPr id="23" name="Text Box 13"/>
          <p:cNvSpPr txBox="1">
            <a:spLocks noChangeArrowheads="1"/>
          </p:cNvSpPr>
          <p:nvPr/>
        </p:nvSpPr>
        <p:spPr bwMode="auto">
          <a:xfrm>
            <a:off x="5476081" y="2557780"/>
            <a:ext cx="1524000" cy="184070"/>
          </a:xfrm>
          <a:prstGeom prst="rect">
            <a:avLst/>
          </a:prstGeom>
          <a:noFill/>
          <a:ln w="9525">
            <a:noFill/>
            <a:miter lim="800000"/>
            <a:headEnd/>
            <a:tailEnd/>
          </a:ln>
        </p:spPr>
        <p:txBody>
          <a:bodyPr lIns="60378" tIns="30185" rIns="60378" bIns="30185">
            <a:spAutoFit/>
          </a:bodyPr>
          <a:lstStyle/>
          <a:p>
            <a:r>
              <a:rPr lang="en-US" sz="800" dirty="0" smtClean="0">
                <a:latin typeface="Verdana" pitchFamily="34" charset="0"/>
              </a:rPr>
              <a:t>MagTek </a:t>
            </a:r>
            <a:r>
              <a:rPr lang="en-US" sz="800" dirty="0" err="1" smtClean="0">
                <a:latin typeface="Verdana" pitchFamily="34" charset="0"/>
              </a:rPr>
              <a:t>Excella</a:t>
            </a:r>
            <a:r>
              <a:rPr lang="en-US" sz="800" dirty="0" smtClean="0">
                <a:latin typeface="Verdana" pitchFamily="34" charset="0"/>
              </a:rPr>
              <a:t> MDX</a:t>
            </a:r>
            <a:endParaRPr lang="en-US" sz="800" dirty="0">
              <a:latin typeface="Verdana" pitchFamily="34" charset="0"/>
            </a:endParaRPr>
          </a:p>
        </p:txBody>
      </p:sp>
      <p:pic>
        <p:nvPicPr>
          <p:cNvPr id="24" name="Picture 23" descr="verifone_1000se.jpg"/>
          <p:cNvPicPr>
            <a:picLocks noChangeAspect="1"/>
          </p:cNvPicPr>
          <p:nvPr/>
        </p:nvPicPr>
        <p:blipFill>
          <a:blip r:embed="rId9" cstate="print"/>
          <a:stretch>
            <a:fillRect/>
          </a:stretch>
        </p:blipFill>
        <p:spPr>
          <a:xfrm>
            <a:off x="1513681" y="1638302"/>
            <a:ext cx="568352" cy="609600"/>
          </a:xfrm>
          <a:prstGeom prst="rect">
            <a:avLst/>
          </a:prstGeom>
        </p:spPr>
      </p:pic>
      <p:sp>
        <p:nvSpPr>
          <p:cNvPr id="28" name="Text Box 25"/>
          <p:cNvSpPr txBox="1">
            <a:spLocks noChangeArrowheads="1"/>
          </p:cNvSpPr>
          <p:nvPr/>
        </p:nvSpPr>
        <p:spPr bwMode="auto">
          <a:xfrm>
            <a:off x="2504281" y="2171706"/>
            <a:ext cx="1981200" cy="230241"/>
          </a:xfrm>
          <a:prstGeom prst="rect">
            <a:avLst/>
          </a:prstGeom>
          <a:noFill/>
          <a:ln w="9525">
            <a:noFill/>
            <a:miter lim="800000"/>
            <a:headEnd/>
            <a:tailEnd/>
          </a:ln>
        </p:spPr>
        <p:txBody>
          <a:bodyPr lIns="60381" tIns="30187" rIns="60381" bIns="30187">
            <a:spAutoFit/>
          </a:bodyPr>
          <a:lstStyle/>
          <a:p>
            <a:pPr>
              <a:defRPr/>
            </a:pPr>
            <a:r>
              <a:rPr lang="en-US" sz="1100" u="sng" dirty="0" smtClean="0">
                <a:solidFill>
                  <a:schemeClr val="tx1">
                    <a:lumMod val="95000"/>
                    <a:lumOff val="5000"/>
                  </a:schemeClr>
                </a:solidFill>
                <a:latin typeface="Verdana" pitchFamily="34" charset="0"/>
              </a:rPr>
              <a:t>Receipt Printers</a:t>
            </a:r>
            <a:endParaRPr lang="en-US" sz="1100" u="sng" dirty="0">
              <a:solidFill>
                <a:schemeClr val="tx1">
                  <a:lumMod val="95000"/>
                  <a:lumOff val="5000"/>
                </a:schemeClr>
              </a:solidFill>
              <a:latin typeface="Verdana" pitchFamily="34" charset="0"/>
            </a:endParaRPr>
          </a:p>
        </p:txBody>
      </p:sp>
      <p:sp>
        <p:nvSpPr>
          <p:cNvPr id="29" name="Text Box 13"/>
          <p:cNvSpPr txBox="1">
            <a:spLocks noChangeArrowheads="1"/>
          </p:cNvSpPr>
          <p:nvPr/>
        </p:nvSpPr>
        <p:spPr bwMode="auto">
          <a:xfrm>
            <a:off x="3037681" y="2847340"/>
            <a:ext cx="1524000" cy="184074"/>
          </a:xfrm>
          <a:prstGeom prst="rect">
            <a:avLst/>
          </a:prstGeom>
          <a:noFill/>
          <a:ln w="9525">
            <a:noFill/>
            <a:miter lim="800000"/>
            <a:headEnd/>
            <a:tailEnd/>
          </a:ln>
        </p:spPr>
        <p:txBody>
          <a:bodyPr lIns="60381" tIns="30187" rIns="60381" bIns="30187">
            <a:spAutoFit/>
          </a:bodyPr>
          <a:lstStyle/>
          <a:p>
            <a:r>
              <a:rPr lang="en-US" sz="800" dirty="0" smtClean="0">
                <a:latin typeface="Verdana" pitchFamily="34" charset="0"/>
              </a:rPr>
              <a:t>Epson TM-T88V</a:t>
            </a:r>
            <a:endParaRPr lang="en-US" sz="800" dirty="0">
              <a:latin typeface="Verdana" pitchFamily="34" charset="0"/>
            </a:endParaRPr>
          </a:p>
        </p:txBody>
      </p:sp>
      <p:sp>
        <p:nvSpPr>
          <p:cNvPr id="30" name="Text Box 13"/>
          <p:cNvSpPr txBox="1">
            <a:spLocks noChangeArrowheads="1"/>
          </p:cNvSpPr>
          <p:nvPr/>
        </p:nvSpPr>
        <p:spPr bwMode="auto">
          <a:xfrm>
            <a:off x="3037681" y="3619500"/>
            <a:ext cx="1524000" cy="184074"/>
          </a:xfrm>
          <a:prstGeom prst="rect">
            <a:avLst/>
          </a:prstGeom>
          <a:noFill/>
          <a:ln w="9525">
            <a:noFill/>
            <a:miter lim="800000"/>
            <a:headEnd/>
            <a:tailEnd/>
          </a:ln>
        </p:spPr>
        <p:txBody>
          <a:bodyPr lIns="60381" tIns="30187" rIns="60381" bIns="30187">
            <a:spAutoFit/>
          </a:bodyPr>
          <a:lstStyle/>
          <a:p>
            <a:r>
              <a:rPr lang="en-US" sz="800" dirty="0" smtClean="0">
                <a:latin typeface="Verdana" pitchFamily="34" charset="0"/>
              </a:rPr>
              <a:t>Epson </a:t>
            </a:r>
            <a:r>
              <a:rPr lang="en-US" sz="800" dirty="0" err="1" smtClean="0">
                <a:latin typeface="Verdana" pitchFamily="34" charset="0"/>
              </a:rPr>
              <a:t>ReadyPrint</a:t>
            </a:r>
            <a:r>
              <a:rPr lang="en-US" sz="800" dirty="0" smtClean="0">
                <a:latin typeface="Verdana" pitchFamily="34" charset="0"/>
              </a:rPr>
              <a:t> T20</a:t>
            </a:r>
            <a:endParaRPr lang="en-US" sz="800" dirty="0">
              <a:latin typeface="Verdana" pitchFamily="34" charset="0"/>
            </a:endParaRPr>
          </a:p>
        </p:txBody>
      </p:sp>
      <p:pic>
        <p:nvPicPr>
          <p:cNvPr id="33" name="Picture 32" descr="Epson t20.gif"/>
          <p:cNvPicPr>
            <a:picLocks noChangeAspect="1"/>
          </p:cNvPicPr>
          <p:nvPr/>
        </p:nvPicPr>
        <p:blipFill>
          <a:blip r:embed="rId10" cstate="print"/>
          <a:stretch>
            <a:fillRect/>
          </a:stretch>
        </p:blipFill>
        <p:spPr>
          <a:xfrm>
            <a:off x="2504281" y="3450590"/>
            <a:ext cx="533400" cy="579120"/>
          </a:xfrm>
          <a:prstGeom prst="rect">
            <a:avLst/>
          </a:prstGeom>
        </p:spPr>
      </p:pic>
      <p:pic>
        <p:nvPicPr>
          <p:cNvPr id="34" name="Picture 33" descr="Epson t88V.gif"/>
          <p:cNvPicPr>
            <a:picLocks noChangeAspect="1"/>
          </p:cNvPicPr>
          <p:nvPr/>
        </p:nvPicPr>
        <p:blipFill>
          <a:blip r:embed="rId11" cstate="print"/>
          <a:stretch>
            <a:fillRect/>
          </a:stretch>
        </p:blipFill>
        <p:spPr>
          <a:xfrm>
            <a:off x="2504281" y="2654300"/>
            <a:ext cx="533400" cy="603250"/>
          </a:xfrm>
          <a:prstGeom prst="rect">
            <a:avLst/>
          </a:prstGeom>
        </p:spPr>
      </p:pic>
      <p:cxnSp>
        <p:nvCxnSpPr>
          <p:cNvPr id="35" name="Straight Connector 16"/>
          <p:cNvCxnSpPr>
            <a:cxnSpLocks noChangeShapeType="1"/>
          </p:cNvCxnSpPr>
          <p:nvPr/>
        </p:nvCxnSpPr>
        <p:spPr bwMode="auto">
          <a:xfrm rot="10800000">
            <a:off x="2351881" y="2075180"/>
            <a:ext cx="2209800" cy="0"/>
          </a:xfrm>
          <a:prstGeom prst="line">
            <a:avLst/>
          </a:prstGeom>
          <a:noFill/>
          <a:ln w="9525" algn="ctr">
            <a:solidFill>
              <a:srgbClr val="C00000"/>
            </a:solidFill>
            <a:round/>
            <a:headEnd/>
            <a:tailEnd/>
          </a:ln>
        </p:spPr>
      </p:cxnSp>
      <p:cxnSp>
        <p:nvCxnSpPr>
          <p:cNvPr id="39" name="Straight Connector 16"/>
          <p:cNvCxnSpPr>
            <a:cxnSpLocks noChangeShapeType="1"/>
          </p:cNvCxnSpPr>
          <p:nvPr/>
        </p:nvCxnSpPr>
        <p:spPr bwMode="auto">
          <a:xfrm rot="10800000">
            <a:off x="4561681" y="3136900"/>
            <a:ext cx="2209800" cy="0"/>
          </a:xfrm>
          <a:prstGeom prst="line">
            <a:avLst/>
          </a:prstGeom>
          <a:noFill/>
          <a:ln w="9525" algn="ctr">
            <a:solidFill>
              <a:srgbClr val="C00000"/>
            </a:solidFill>
            <a:round/>
            <a:headEnd/>
            <a:tailEnd/>
          </a:ln>
        </p:spPr>
      </p:cxnSp>
      <p:sp>
        <p:nvSpPr>
          <p:cNvPr id="40" name="Text Box 25"/>
          <p:cNvSpPr txBox="1">
            <a:spLocks noChangeArrowheads="1"/>
          </p:cNvSpPr>
          <p:nvPr/>
        </p:nvSpPr>
        <p:spPr bwMode="auto">
          <a:xfrm>
            <a:off x="142081" y="3136904"/>
            <a:ext cx="1905000" cy="230241"/>
          </a:xfrm>
          <a:prstGeom prst="rect">
            <a:avLst/>
          </a:prstGeom>
          <a:noFill/>
          <a:ln w="9525">
            <a:noFill/>
            <a:miter lim="800000"/>
            <a:headEnd/>
            <a:tailEnd/>
          </a:ln>
        </p:spPr>
        <p:txBody>
          <a:bodyPr wrap="square" lIns="60381" tIns="30187" rIns="60381" bIns="30187">
            <a:spAutoFit/>
          </a:bodyPr>
          <a:lstStyle/>
          <a:p>
            <a:pPr>
              <a:defRPr/>
            </a:pPr>
            <a:r>
              <a:rPr lang="en-US" sz="1100" u="sng" dirty="0" smtClean="0">
                <a:solidFill>
                  <a:schemeClr val="tx1">
                    <a:lumMod val="95000"/>
                    <a:lumOff val="5000"/>
                  </a:schemeClr>
                </a:solidFill>
                <a:latin typeface="Verdana" pitchFamily="34" charset="0"/>
              </a:rPr>
              <a:t>Bar Code Scanners</a:t>
            </a:r>
            <a:endParaRPr lang="en-US" sz="1100" u="sng" dirty="0">
              <a:solidFill>
                <a:schemeClr val="tx1">
                  <a:lumMod val="95000"/>
                  <a:lumOff val="5000"/>
                </a:schemeClr>
              </a:solidFill>
              <a:latin typeface="Verdana" pitchFamily="34" charset="0"/>
            </a:endParaRPr>
          </a:p>
        </p:txBody>
      </p:sp>
      <p:pic>
        <p:nvPicPr>
          <p:cNvPr id="41" name="Picture 2" descr="http://www.c4ktx.org/Lomax/symbol_ls_2208_800x700.jpg"/>
          <p:cNvPicPr>
            <a:picLocks noChangeAspect="1" noChangeArrowheads="1"/>
          </p:cNvPicPr>
          <p:nvPr/>
        </p:nvPicPr>
        <p:blipFill>
          <a:blip r:embed="rId12" cstate="print"/>
          <a:srcRect/>
          <a:stretch>
            <a:fillRect/>
          </a:stretch>
        </p:blipFill>
        <p:spPr bwMode="auto">
          <a:xfrm>
            <a:off x="218288" y="3522984"/>
            <a:ext cx="666661" cy="522595"/>
          </a:xfrm>
          <a:prstGeom prst="rect">
            <a:avLst/>
          </a:prstGeom>
          <a:noFill/>
          <a:ln>
            <a:noFill/>
          </a:ln>
        </p:spPr>
      </p:pic>
      <p:sp>
        <p:nvSpPr>
          <p:cNvPr id="42" name="Text Box 12"/>
          <p:cNvSpPr txBox="1">
            <a:spLocks noChangeArrowheads="1"/>
          </p:cNvSpPr>
          <p:nvPr/>
        </p:nvSpPr>
        <p:spPr bwMode="auto">
          <a:xfrm>
            <a:off x="980281" y="3467101"/>
            <a:ext cx="1295400" cy="676517"/>
          </a:xfrm>
          <a:prstGeom prst="rect">
            <a:avLst/>
          </a:prstGeom>
          <a:noFill/>
          <a:ln w="9525">
            <a:noFill/>
            <a:miter lim="800000"/>
            <a:headEnd/>
            <a:tailEnd/>
          </a:ln>
        </p:spPr>
        <p:txBody>
          <a:bodyPr lIns="60381" tIns="30187" rIns="60381" bIns="30187">
            <a:spAutoFit/>
          </a:bodyPr>
          <a:lstStyle/>
          <a:p>
            <a:r>
              <a:rPr lang="en-US" sz="800" dirty="0" smtClean="0">
                <a:latin typeface="Verdana" pitchFamily="34" charset="0"/>
                <a:ea typeface="Verdana" pitchFamily="34" charset="0"/>
                <a:cs typeface="Verdana" pitchFamily="34" charset="0"/>
              </a:rPr>
              <a:t>Symbol &amp; HP LS 2208</a:t>
            </a:r>
          </a:p>
          <a:p>
            <a:endParaRPr lang="en-US" sz="800" dirty="0" smtClean="0">
              <a:latin typeface="Verdana" pitchFamily="34" charset="0"/>
              <a:ea typeface="Verdana" pitchFamily="34" charset="0"/>
              <a:cs typeface="Verdana" pitchFamily="34" charset="0"/>
            </a:endParaRPr>
          </a:p>
          <a:p>
            <a:r>
              <a:rPr lang="en-US" sz="800" smtClean="0">
                <a:latin typeface="Verdana" pitchFamily="34" charset="0"/>
                <a:ea typeface="Verdana" pitchFamily="34" charset="0"/>
                <a:cs typeface="Verdana" pitchFamily="34" charset="0"/>
              </a:rPr>
              <a:t>ID TECH </a:t>
            </a:r>
            <a:r>
              <a:rPr lang="en-US" sz="800" dirty="0" smtClean="0">
                <a:latin typeface="Verdana" pitchFamily="34" charset="0"/>
                <a:ea typeface="Verdana" pitchFamily="34" charset="0"/>
                <a:cs typeface="Verdana" pitchFamily="34" charset="0"/>
              </a:rPr>
              <a:t>IDBB-4241LRB with Stand IDBB-4001LRBS</a:t>
            </a:r>
            <a:endParaRPr lang="en-US" sz="800" dirty="0">
              <a:latin typeface="Verdana" pitchFamily="34" charset="0"/>
              <a:ea typeface="Verdana" pitchFamily="34" charset="0"/>
              <a:cs typeface="Verdana" pitchFamily="34" charset="0"/>
            </a:endParaRPr>
          </a:p>
        </p:txBody>
      </p:sp>
      <p:cxnSp>
        <p:nvCxnSpPr>
          <p:cNvPr id="43" name="Straight Connector 16"/>
          <p:cNvCxnSpPr>
            <a:cxnSpLocks noChangeShapeType="1"/>
          </p:cNvCxnSpPr>
          <p:nvPr/>
        </p:nvCxnSpPr>
        <p:spPr bwMode="auto">
          <a:xfrm rot="10800000">
            <a:off x="142081" y="3136900"/>
            <a:ext cx="2209800" cy="0"/>
          </a:xfrm>
          <a:prstGeom prst="line">
            <a:avLst/>
          </a:prstGeom>
          <a:noFill/>
          <a:ln w="9525" algn="ctr">
            <a:solidFill>
              <a:srgbClr val="C00000"/>
            </a:solidFill>
            <a:round/>
            <a:headEnd/>
            <a:tailEnd/>
          </a:ln>
        </p:spPr>
      </p:cxnSp>
      <p:sp>
        <p:nvSpPr>
          <p:cNvPr id="37" name="Rectangle 36"/>
          <p:cNvSpPr/>
          <p:nvPr/>
        </p:nvSpPr>
        <p:spPr>
          <a:xfrm>
            <a:off x="2504281" y="1257300"/>
            <a:ext cx="1721946" cy="215444"/>
          </a:xfrm>
          <a:prstGeom prst="rect">
            <a:avLst/>
          </a:prstGeom>
        </p:spPr>
        <p:txBody>
          <a:bodyPr wrap="none">
            <a:spAutoFit/>
          </a:bodyPr>
          <a:lstStyle/>
          <a:p>
            <a:r>
              <a:rPr lang="en-US" sz="800" dirty="0">
                <a:latin typeface="Verdana" pitchFamily="34" charset="0"/>
                <a:ea typeface="Verdana" pitchFamily="34" charset="0"/>
                <a:cs typeface="Verdana" pitchFamily="34" charset="0"/>
              </a:rPr>
              <a:t>M-S Cash Drawer </a:t>
            </a:r>
            <a:r>
              <a:rPr lang="en-US" sz="800" dirty="0" smtClean="0">
                <a:latin typeface="Verdana" pitchFamily="34" charset="0"/>
                <a:ea typeface="Verdana" pitchFamily="34" charset="0"/>
                <a:cs typeface="Verdana" pitchFamily="34" charset="0"/>
              </a:rPr>
              <a:t>N-CR6210B</a:t>
            </a:r>
            <a:endParaRPr lang="en-US" sz="800" dirty="0">
              <a:latin typeface="Verdana" pitchFamily="34" charset="0"/>
              <a:ea typeface="Verdana" pitchFamily="34" charset="0"/>
              <a:cs typeface="Verdana" pitchFamily="34" charset="0"/>
            </a:endParaRPr>
          </a:p>
        </p:txBody>
      </p:sp>
      <p:sp>
        <p:nvSpPr>
          <p:cNvPr id="38" name="Text Box 25"/>
          <p:cNvSpPr txBox="1">
            <a:spLocks noChangeArrowheads="1"/>
          </p:cNvSpPr>
          <p:nvPr/>
        </p:nvSpPr>
        <p:spPr bwMode="auto">
          <a:xfrm>
            <a:off x="4637881" y="3233423"/>
            <a:ext cx="1600200" cy="230241"/>
          </a:xfrm>
          <a:prstGeom prst="rect">
            <a:avLst/>
          </a:prstGeom>
          <a:noFill/>
          <a:ln w="9525">
            <a:noFill/>
            <a:miter lim="800000"/>
            <a:headEnd/>
            <a:tailEnd/>
          </a:ln>
        </p:spPr>
        <p:txBody>
          <a:bodyPr wrap="square" lIns="60381" tIns="30187" rIns="60381" bIns="30187">
            <a:spAutoFit/>
          </a:bodyPr>
          <a:lstStyle/>
          <a:p>
            <a:pPr>
              <a:defRPr/>
            </a:pPr>
            <a:r>
              <a:rPr lang="en-US" sz="1100" u="sng" dirty="0" smtClean="0">
                <a:solidFill>
                  <a:schemeClr val="tx1">
                    <a:lumMod val="95000"/>
                    <a:lumOff val="5000"/>
                  </a:schemeClr>
                </a:solidFill>
                <a:latin typeface="Verdana" pitchFamily="34" charset="0"/>
              </a:rPr>
              <a:t>Bluetooth Device</a:t>
            </a:r>
            <a:endParaRPr lang="en-US" sz="1100" u="sng" dirty="0">
              <a:solidFill>
                <a:schemeClr val="tx1">
                  <a:lumMod val="95000"/>
                  <a:lumOff val="5000"/>
                </a:schemeClr>
              </a:solidFill>
              <a:latin typeface="Verdan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94493" y="1028700"/>
          <a:ext cx="6427787" cy="2867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180685" y="190500"/>
            <a:ext cx="2790379"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Here’s How You Set It Up</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683" y="1028700"/>
            <a:ext cx="6427787" cy="2867448"/>
          </a:xfrm>
        </p:spPr>
        <p:txBody>
          <a:bodyPr/>
          <a:lstStyle/>
          <a:p>
            <a:pPr>
              <a:buNone/>
            </a:pPr>
            <a:r>
              <a:rPr lang="en-US" sz="900" dirty="0" smtClean="0"/>
              <a:t>Dear Merchant, This email is to notify you that your account with eProcessing Network has been activated with ePNJPOS, This is a </a:t>
            </a:r>
            <a:r>
              <a:rPr lang="en-US" sz="900" dirty="0" err="1" smtClean="0"/>
              <a:t>sofware</a:t>
            </a:r>
            <a:r>
              <a:rPr lang="en-US" sz="900" dirty="0" smtClean="0"/>
              <a:t> that will allow you to process </a:t>
            </a:r>
            <a:r>
              <a:rPr lang="en-US" sz="900" dirty="0" err="1" smtClean="0"/>
              <a:t>Mastercard</a:t>
            </a:r>
            <a:r>
              <a:rPr lang="en-US" sz="900" dirty="0" smtClean="0"/>
              <a:t> and Visa transactions from your desktop of your PC or Laptop without a login; </a:t>
            </a:r>
          </a:p>
          <a:p>
            <a:pPr>
              <a:buNone/>
            </a:pPr>
            <a:r>
              <a:rPr lang="en-US" sz="900" dirty="0" smtClean="0"/>
              <a:t>         Installation instructions are below. </a:t>
            </a:r>
          </a:p>
          <a:p>
            <a:pPr>
              <a:buNone/>
            </a:pPr>
            <a:endParaRPr lang="en-US" sz="900" dirty="0" smtClean="0"/>
          </a:p>
          <a:p>
            <a:pPr>
              <a:buNone/>
            </a:pPr>
            <a:r>
              <a:rPr lang="en-US" sz="900" dirty="0" smtClean="0"/>
              <a:t> </a:t>
            </a:r>
            <a:r>
              <a:rPr lang="en-US" sz="900" b="1" dirty="0" smtClean="0"/>
              <a:t>Installing ePNJPOS</a:t>
            </a:r>
          </a:p>
          <a:p>
            <a:pPr>
              <a:buNone/>
            </a:pPr>
            <a:endParaRPr lang="en-US" sz="900" b="1" dirty="0" smtClean="0"/>
          </a:p>
          <a:p>
            <a:pPr>
              <a:buNone/>
            </a:pPr>
            <a:r>
              <a:rPr lang="en-US" sz="900" dirty="0" smtClean="0"/>
              <a:t>First you need to check your JAVA, in a web browser </a:t>
            </a:r>
            <a:r>
              <a:rPr lang="en-US" sz="900" dirty="0" err="1" smtClean="0"/>
              <a:t>goto</a:t>
            </a:r>
            <a:r>
              <a:rPr lang="en-US" sz="900" dirty="0" smtClean="0"/>
              <a:t>: http://www.eprocessingnetwork.com/isjavaok/index.html </a:t>
            </a:r>
          </a:p>
          <a:p>
            <a:pPr>
              <a:buNone/>
            </a:pPr>
            <a:r>
              <a:rPr lang="en-US" sz="900" dirty="0" smtClean="0"/>
              <a:t>this should say Congratulations!! Your Java is capable of running ePNJPOS and tell you your version of Java. If you do not it will tell you that Java is not installed. On your PC download JAVA on the computer that you want to install ePNJPOS. With your internet browser go to http://www.java.com/en/ and download the latest version of JAVA to the computer. Once you have installed JAVA restart your computer before installing ePNJPOS.</a:t>
            </a:r>
          </a:p>
          <a:p>
            <a:pPr>
              <a:buNone/>
            </a:pPr>
            <a:r>
              <a:rPr lang="en-US" sz="900" dirty="0" smtClean="0"/>
              <a:t>-------------------------------------------------------------</a:t>
            </a:r>
          </a:p>
          <a:p>
            <a:pPr>
              <a:buNone/>
            </a:pPr>
            <a:r>
              <a:rPr lang="en-US" sz="900" dirty="0" smtClean="0"/>
              <a:t>View the Online Documentation with Installation Instructions:  http://www.eprocessingnetwork.com/ePNJPOS2/help.html</a:t>
            </a:r>
          </a:p>
          <a:p>
            <a:pPr>
              <a:buNone/>
            </a:pPr>
            <a:endParaRPr lang="en-US" sz="900" dirty="0" smtClean="0"/>
          </a:p>
          <a:p>
            <a:pPr>
              <a:buNone/>
            </a:pPr>
            <a:r>
              <a:rPr lang="en-US" sz="900" dirty="0" smtClean="0"/>
              <a:t>Thank you,</a:t>
            </a:r>
          </a:p>
          <a:p>
            <a:pPr>
              <a:buNone/>
            </a:pPr>
            <a:r>
              <a:rPr lang="en-US" sz="900" dirty="0" smtClean="0"/>
              <a:t>eProcessingNetwork</a:t>
            </a:r>
          </a:p>
          <a:p>
            <a:pPr>
              <a:buNone/>
            </a:pPr>
            <a:r>
              <a:rPr lang="en-US" sz="900" dirty="0" smtClean="0"/>
              <a:t>Support@eProcessingNetwork.com</a:t>
            </a:r>
          </a:p>
          <a:p>
            <a:pPr>
              <a:buNone/>
            </a:pPr>
            <a:r>
              <a:rPr lang="en-US" sz="900" dirty="0" smtClean="0"/>
              <a:t>800-971-0997</a:t>
            </a:r>
            <a:endParaRPr lang="en-US" sz="900" dirty="0"/>
          </a:p>
        </p:txBody>
      </p:sp>
      <p:sp>
        <p:nvSpPr>
          <p:cNvPr id="5" name="Rectangle 4"/>
          <p:cNvSpPr/>
          <p:nvPr/>
        </p:nvSpPr>
        <p:spPr>
          <a:xfrm>
            <a:off x="3952091" y="190500"/>
            <a:ext cx="3013967"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Merchant Notification Email</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17250" t="12468" r="17250" b="19948"/>
          <a:stretch>
            <a:fillRect/>
          </a:stretch>
        </p:blipFill>
        <p:spPr bwMode="auto">
          <a:xfrm>
            <a:off x="904081" y="2098270"/>
            <a:ext cx="4038600" cy="1994853"/>
          </a:xfrm>
          <a:prstGeom prst="rect">
            <a:avLst/>
          </a:prstGeom>
          <a:noFill/>
          <a:ln w="9525">
            <a:noFill/>
            <a:miter lim="800000"/>
            <a:headEnd/>
            <a:tailEnd/>
          </a:ln>
          <a:effectLst/>
        </p:spPr>
      </p:pic>
      <p:sp>
        <p:nvSpPr>
          <p:cNvPr id="2" name="Title 1"/>
          <p:cNvSpPr>
            <a:spLocks noGrp="1"/>
          </p:cNvSpPr>
          <p:nvPr>
            <p:ph type="title"/>
          </p:nvPr>
        </p:nvSpPr>
        <p:spPr>
          <a:xfrm>
            <a:off x="370683" y="495306"/>
            <a:ext cx="6427787" cy="396557"/>
          </a:xfrm>
        </p:spPr>
        <p:txBody>
          <a:bodyPr/>
          <a:lstStyle/>
          <a:p>
            <a:r>
              <a:rPr lang="en-US" sz="2000" dirty="0" smtClean="0">
                <a:solidFill>
                  <a:srgbClr val="002060"/>
                </a:solidFill>
              </a:rPr>
              <a:t>Installation is Easy!</a:t>
            </a:r>
            <a:endParaRPr lang="en-US" sz="2000" dirty="0">
              <a:solidFill>
                <a:srgbClr val="002060"/>
              </a:solidFill>
            </a:endParaRPr>
          </a:p>
        </p:txBody>
      </p:sp>
      <p:sp>
        <p:nvSpPr>
          <p:cNvPr id="3" name="Content Placeholder 2"/>
          <p:cNvSpPr>
            <a:spLocks noGrp="1"/>
          </p:cNvSpPr>
          <p:nvPr>
            <p:ph idx="1"/>
          </p:nvPr>
        </p:nvSpPr>
        <p:spPr>
          <a:xfrm>
            <a:off x="357192" y="1013462"/>
            <a:ext cx="6427787" cy="1386838"/>
          </a:xfrm>
        </p:spPr>
        <p:txBody>
          <a:bodyPr/>
          <a:lstStyle/>
          <a:p>
            <a:pPr marL="457200" indent="-457200">
              <a:buFont typeface="+mj-lt"/>
              <a:buAutoNum type="arabicPeriod"/>
            </a:pPr>
            <a:r>
              <a:rPr lang="en-US" sz="1400" dirty="0" smtClean="0"/>
              <a:t>Call merchant with Username &amp; Password</a:t>
            </a:r>
          </a:p>
          <a:p>
            <a:pPr marL="457200" indent="-457200">
              <a:buFont typeface="+mj-lt"/>
              <a:buAutoNum type="arabicPeriod"/>
            </a:pPr>
            <a:r>
              <a:rPr lang="en-US" sz="1400" dirty="0" smtClean="0"/>
              <a:t>Merchant logs into Merchant Support Center</a:t>
            </a:r>
          </a:p>
          <a:p>
            <a:pPr marL="457200" indent="-457200">
              <a:buFont typeface="+mj-lt"/>
              <a:buAutoNum type="arabicPeriod"/>
            </a:pPr>
            <a:r>
              <a:rPr lang="en-US" sz="1400" dirty="0" smtClean="0"/>
              <a:t>From dropdown menu, select ePNJPOS Config, then select the ePNJPOS Download&gt;&gt; button</a:t>
            </a:r>
            <a:endParaRPr lang="en-US" sz="1400" dirty="0"/>
          </a:p>
        </p:txBody>
      </p:sp>
      <p:sp>
        <p:nvSpPr>
          <p:cNvPr id="5" name="Oval 4"/>
          <p:cNvSpPr/>
          <p:nvPr/>
        </p:nvSpPr>
        <p:spPr bwMode="auto">
          <a:xfrm>
            <a:off x="3266281" y="3543301"/>
            <a:ext cx="1447800" cy="304801"/>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437481" y="2552700"/>
            <a:ext cx="1066800" cy="2286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1"/>
          <p:cNvGrpSpPr>
            <a:grpSpLocks/>
          </p:cNvGrpSpPr>
          <p:nvPr/>
        </p:nvGrpSpPr>
        <p:grpSpPr bwMode="auto">
          <a:xfrm>
            <a:off x="293688" y="2857500"/>
            <a:ext cx="4495800" cy="1295400"/>
            <a:chOff x="3037681" y="3171742"/>
            <a:chExt cx="3886200" cy="1030662"/>
          </a:xfrm>
        </p:grpSpPr>
        <p:pic>
          <p:nvPicPr>
            <p:cNvPr id="9228" name="Picture 5"/>
            <p:cNvPicPr>
              <a:picLocks noChangeAspect="1" noChangeArrowheads="1"/>
            </p:cNvPicPr>
            <p:nvPr/>
          </p:nvPicPr>
          <p:blipFill>
            <a:blip r:embed="rId2" cstate="print"/>
            <a:srcRect/>
            <a:stretch>
              <a:fillRect/>
            </a:stretch>
          </p:blipFill>
          <p:spPr bwMode="auto">
            <a:xfrm>
              <a:off x="3037681" y="3171742"/>
              <a:ext cx="3886200" cy="542755"/>
            </a:xfrm>
            <a:prstGeom prst="rect">
              <a:avLst/>
            </a:prstGeom>
            <a:noFill/>
            <a:ln w="9525">
              <a:noFill/>
              <a:miter lim="800000"/>
              <a:headEnd/>
              <a:tailEnd/>
            </a:ln>
          </p:spPr>
        </p:pic>
        <p:pic>
          <p:nvPicPr>
            <p:cNvPr id="9229" name="Picture 6"/>
            <p:cNvPicPr>
              <a:picLocks noChangeAspect="1" noChangeArrowheads="1"/>
            </p:cNvPicPr>
            <p:nvPr/>
          </p:nvPicPr>
          <p:blipFill>
            <a:blip r:embed="rId3" cstate="print"/>
            <a:srcRect/>
            <a:stretch>
              <a:fillRect/>
            </a:stretch>
          </p:blipFill>
          <p:spPr bwMode="auto">
            <a:xfrm>
              <a:off x="3055426" y="3714498"/>
              <a:ext cx="3848175" cy="165953"/>
            </a:xfrm>
            <a:prstGeom prst="rect">
              <a:avLst/>
            </a:prstGeom>
            <a:noFill/>
            <a:ln w="9525">
              <a:noFill/>
              <a:miter lim="800000"/>
              <a:headEnd/>
              <a:tailEnd/>
            </a:ln>
          </p:spPr>
        </p:pic>
        <p:pic>
          <p:nvPicPr>
            <p:cNvPr id="9230" name="Picture 7"/>
            <p:cNvPicPr>
              <a:picLocks noChangeAspect="1" noChangeArrowheads="1"/>
            </p:cNvPicPr>
            <p:nvPr/>
          </p:nvPicPr>
          <p:blipFill>
            <a:blip r:embed="rId4" cstate="print"/>
            <a:srcRect/>
            <a:stretch>
              <a:fillRect/>
            </a:stretch>
          </p:blipFill>
          <p:spPr bwMode="auto">
            <a:xfrm>
              <a:off x="3037681" y="3883720"/>
              <a:ext cx="3865920" cy="318684"/>
            </a:xfrm>
            <a:prstGeom prst="rect">
              <a:avLst/>
            </a:prstGeom>
            <a:noFill/>
            <a:ln w="9525">
              <a:noFill/>
              <a:miter lim="800000"/>
              <a:headEnd/>
              <a:tailEnd/>
            </a:ln>
          </p:spPr>
        </p:pic>
      </p:grpSp>
      <p:grpSp>
        <p:nvGrpSpPr>
          <p:cNvPr id="9219" name="Group 10"/>
          <p:cNvGrpSpPr>
            <a:grpSpLocks/>
          </p:cNvGrpSpPr>
          <p:nvPr/>
        </p:nvGrpSpPr>
        <p:grpSpPr bwMode="auto">
          <a:xfrm>
            <a:off x="293688" y="1790700"/>
            <a:ext cx="4495800" cy="990600"/>
            <a:chOff x="3113881" y="723900"/>
            <a:chExt cx="3882424" cy="770275"/>
          </a:xfrm>
        </p:grpSpPr>
        <p:pic>
          <p:nvPicPr>
            <p:cNvPr id="9226" name="Picture 2"/>
            <p:cNvPicPr>
              <a:picLocks noChangeAspect="1" noChangeArrowheads="1"/>
            </p:cNvPicPr>
            <p:nvPr/>
          </p:nvPicPr>
          <p:blipFill>
            <a:blip r:embed="rId5" cstate="print"/>
            <a:srcRect/>
            <a:stretch>
              <a:fillRect/>
            </a:stretch>
          </p:blipFill>
          <p:spPr bwMode="auto">
            <a:xfrm>
              <a:off x="3113881" y="723900"/>
              <a:ext cx="3882424" cy="605755"/>
            </a:xfrm>
            <a:prstGeom prst="rect">
              <a:avLst/>
            </a:prstGeom>
            <a:noFill/>
            <a:ln w="9525">
              <a:noFill/>
              <a:miter lim="800000"/>
              <a:headEnd/>
              <a:tailEnd/>
            </a:ln>
          </p:spPr>
        </p:pic>
        <p:pic>
          <p:nvPicPr>
            <p:cNvPr id="9227" name="Picture 3"/>
            <p:cNvPicPr>
              <a:picLocks noChangeAspect="1" noChangeArrowheads="1"/>
            </p:cNvPicPr>
            <p:nvPr/>
          </p:nvPicPr>
          <p:blipFill>
            <a:blip r:embed="rId6" cstate="print"/>
            <a:srcRect/>
            <a:stretch>
              <a:fillRect/>
            </a:stretch>
          </p:blipFill>
          <p:spPr bwMode="auto">
            <a:xfrm>
              <a:off x="3124021" y="1333809"/>
              <a:ext cx="3855780" cy="160366"/>
            </a:xfrm>
            <a:prstGeom prst="rect">
              <a:avLst/>
            </a:prstGeom>
            <a:noFill/>
            <a:ln w="9525">
              <a:noFill/>
              <a:miter lim="800000"/>
              <a:headEnd/>
              <a:tailEnd/>
            </a:ln>
          </p:spPr>
        </p:pic>
      </p:grpSp>
      <p:grpSp>
        <p:nvGrpSpPr>
          <p:cNvPr id="9220" name="Group 15"/>
          <p:cNvGrpSpPr>
            <a:grpSpLocks/>
          </p:cNvGrpSpPr>
          <p:nvPr/>
        </p:nvGrpSpPr>
        <p:grpSpPr bwMode="auto">
          <a:xfrm>
            <a:off x="3265498" y="800106"/>
            <a:ext cx="3124993" cy="1371601"/>
            <a:chOff x="1361281" y="1333500"/>
            <a:chExt cx="3582192" cy="1524000"/>
          </a:xfrm>
        </p:grpSpPr>
        <p:sp>
          <p:nvSpPr>
            <p:cNvPr id="15" name="Rectangle 14"/>
            <p:cNvSpPr/>
            <p:nvPr/>
          </p:nvSpPr>
          <p:spPr bwMode="auto">
            <a:xfrm>
              <a:off x="1361281" y="1333500"/>
              <a:ext cx="3581400" cy="1524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defTabSz="604838">
                <a:defRPr/>
              </a:pPr>
              <a:endParaRPr lang="en-US">
                <a:solidFill>
                  <a:schemeClr val="tx1"/>
                </a:solidFill>
              </a:endParaRPr>
            </a:p>
          </p:txBody>
        </p:sp>
        <p:sp>
          <p:nvSpPr>
            <p:cNvPr id="9" name="Text Box 25"/>
            <p:cNvSpPr txBox="1">
              <a:spLocks noChangeArrowheads="1"/>
            </p:cNvSpPr>
            <p:nvPr/>
          </p:nvSpPr>
          <p:spPr bwMode="auto">
            <a:xfrm>
              <a:off x="1437480" y="1485900"/>
              <a:ext cx="3505993" cy="341352"/>
            </a:xfrm>
            <a:prstGeom prst="rect">
              <a:avLst/>
            </a:prstGeom>
            <a:noFill/>
            <a:ln w="9525">
              <a:noFill/>
              <a:miter lim="800000"/>
              <a:headEnd/>
              <a:tailEnd/>
            </a:ln>
          </p:spPr>
          <p:txBody>
            <a:bodyPr wrap="square" lIns="60405" tIns="30203" rIns="60405" bIns="30203">
              <a:spAutoFit/>
            </a:bodyPr>
            <a:lstStyle/>
            <a:p>
              <a:pPr>
                <a:defRPr/>
              </a:pPr>
              <a:r>
                <a:rPr lang="en-US" sz="16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a:solidFill>
                    <a:srgbClr val="002060"/>
                  </a:solidFill>
                  <a:effectLst>
                    <a:outerShdw blurRad="38100" dist="38100" dir="2700000" algn="tl">
                      <a:srgbClr val="000000">
                        <a:alpha val="43137"/>
                      </a:srgbClr>
                    </a:outerShdw>
                  </a:effectLst>
                  <a:latin typeface="Verdana" pitchFamily="34" charset="0"/>
                  <a:cs typeface="+mn-cs"/>
                </a:rPr>
                <a:t>PNJPOS </a:t>
              </a:r>
              <a:r>
                <a:rPr lang="en-US" sz="1600" dirty="0" smtClean="0">
                  <a:solidFill>
                    <a:srgbClr val="002060"/>
                  </a:solidFill>
                  <a:effectLst>
                    <a:outerShdw blurRad="38100" dist="38100" dir="2700000" algn="tl">
                      <a:srgbClr val="000000">
                        <a:alpha val="43137"/>
                      </a:srgbClr>
                    </a:outerShdw>
                  </a:effectLst>
                  <a:latin typeface="Verdana" pitchFamily="34" charset="0"/>
                  <a:cs typeface="+mn-cs"/>
                </a:rPr>
                <a:t>Config. Options</a:t>
              </a:r>
              <a:endParaRPr lang="en-US" sz="1600" dirty="0">
                <a:solidFill>
                  <a:srgbClr val="002060"/>
                </a:solidFill>
                <a:effectLst>
                  <a:outerShdw blurRad="38100" dist="38100" dir="2700000" algn="tl">
                    <a:srgbClr val="000000">
                      <a:alpha val="43137"/>
                    </a:srgbClr>
                  </a:outerShdw>
                </a:effectLst>
                <a:latin typeface="Verdana" pitchFamily="34" charset="0"/>
                <a:cs typeface="+mn-cs"/>
              </a:endParaRPr>
            </a:p>
          </p:txBody>
        </p:sp>
        <p:sp>
          <p:nvSpPr>
            <p:cNvPr id="9225" name="Text Box 25"/>
            <p:cNvSpPr txBox="1">
              <a:spLocks noChangeArrowheads="1"/>
            </p:cNvSpPr>
            <p:nvPr/>
          </p:nvSpPr>
          <p:spPr bwMode="auto">
            <a:xfrm>
              <a:off x="1438274" y="1790700"/>
              <a:ext cx="3429000" cy="820115"/>
            </a:xfrm>
            <a:prstGeom prst="rect">
              <a:avLst/>
            </a:prstGeom>
            <a:noFill/>
            <a:ln w="9525">
              <a:noFill/>
              <a:miter lim="800000"/>
              <a:headEnd/>
              <a:tailEnd/>
            </a:ln>
          </p:spPr>
          <p:txBody>
            <a:bodyPr lIns="60405" tIns="30203" rIns="60405" bIns="30203">
              <a:spAutoFit/>
            </a:bodyPr>
            <a:lstStyle/>
            <a:p>
              <a:pPr>
                <a:buFont typeface="Wingdings" pitchFamily="2" charset="2"/>
                <a:buChar char="ü"/>
              </a:pPr>
              <a:r>
                <a:rPr lang="en-US" sz="1100" dirty="0">
                  <a:latin typeface="Verdana" pitchFamily="34" charset="0"/>
                </a:rPr>
                <a:t> One terminal per purchased license</a:t>
              </a:r>
            </a:p>
            <a:p>
              <a:pPr>
                <a:buFont typeface="Wingdings" pitchFamily="2" charset="2"/>
                <a:buChar char="ü"/>
              </a:pPr>
              <a:r>
                <a:rPr lang="en-US" sz="1100" dirty="0">
                  <a:latin typeface="Verdana" pitchFamily="34" charset="0"/>
                </a:rPr>
                <a:t> Unlimited clerks per terminal</a:t>
              </a:r>
            </a:p>
            <a:p>
              <a:pPr>
                <a:buFont typeface="Wingdings" pitchFamily="2" charset="2"/>
                <a:buChar char="ü"/>
              </a:pPr>
              <a:r>
                <a:rPr lang="en-US" sz="1100" dirty="0">
                  <a:latin typeface="Verdana" pitchFamily="34" charset="0"/>
                </a:rPr>
                <a:t> Assign roles to clerks (managers etc.)</a:t>
              </a:r>
            </a:p>
            <a:p>
              <a:pPr>
                <a:buFont typeface="Wingdings" pitchFamily="2" charset="2"/>
                <a:buChar char="ü"/>
              </a:pPr>
              <a:r>
                <a:rPr lang="en-US" sz="1100" dirty="0">
                  <a:latin typeface="Verdana" pitchFamily="34" charset="0"/>
                </a:rPr>
                <a:t> Edit, Add &amp; Delete clerks and/or roles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523091" y="1943104"/>
            <a:ext cx="3298309" cy="2154730"/>
          </a:xfrm>
          <a:prstGeom prst="rect">
            <a:avLst/>
          </a:prstGeom>
          <a:noFill/>
          <a:ln w="9525">
            <a:solidFill>
              <a:schemeClr val="tx1"/>
            </a:solidFill>
            <a:miter lim="800000"/>
            <a:headEnd/>
            <a:tailEnd/>
          </a:ln>
        </p:spPr>
      </p:pic>
      <p:sp>
        <p:nvSpPr>
          <p:cNvPr id="18434" name="Text Box 3"/>
          <p:cNvSpPr txBox="1">
            <a:spLocks noChangeArrowheads="1"/>
          </p:cNvSpPr>
          <p:nvPr/>
        </p:nvSpPr>
        <p:spPr bwMode="auto">
          <a:xfrm>
            <a:off x="903300" y="800100"/>
            <a:ext cx="3343275" cy="523220"/>
          </a:xfrm>
          <a:prstGeom prst="rect">
            <a:avLst/>
          </a:prstGeom>
          <a:noFill/>
          <a:ln w="9525">
            <a:noFill/>
            <a:miter lim="800000"/>
            <a:headEnd/>
            <a:tailEnd/>
          </a:ln>
        </p:spPr>
        <p:txBody>
          <a:bodyPr>
            <a:spAutoFit/>
          </a:bodyPr>
          <a:lstStyle/>
          <a:p>
            <a:pPr>
              <a:spcBef>
                <a:spcPct val="50000"/>
              </a:spcBef>
              <a:defRPr/>
            </a:pPr>
            <a:r>
              <a:rPr lang="en-US" dirty="0" smtClean="0">
                <a:latin typeface="Verdana" pitchFamily="34" charset="0"/>
                <a:cs typeface="+mn-cs"/>
              </a:rPr>
              <a:t>Download </a:t>
            </a:r>
            <a:r>
              <a:rPr lang="en-US" dirty="0">
                <a:latin typeface="Verdana" pitchFamily="34" charset="0"/>
                <a:cs typeface="+mn-cs"/>
              </a:rPr>
              <a:t>Transactions From</a:t>
            </a:r>
            <a:r>
              <a:rPr lang="en-US" dirty="0">
                <a:solidFill>
                  <a:srgbClr val="002060"/>
                </a:solidFill>
                <a:latin typeface="Verdana" pitchFamily="34" charset="0"/>
                <a:cs typeface="+mn-cs"/>
              </a:rPr>
              <a:t> </a:t>
            </a:r>
            <a:r>
              <a:rPr lang="en-US" sz="1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400" b="1" dirty="0">
                <a:solidFill>
                  <a:srgbClr val="002060"/>
                </a:solidFill>
                <a:effectLst>
                  <a:outerShdw blurRad="38100" dist="38100" dir="2700000" algn="tl">
                    <a:srgbClr val="000000">
                      <a:alpha val="43137"/>
                    </a:srgbClr>
                  </a:outerShdw>
                </a:effectLst>
                <a:latin typeface="Verdana" pitchFamily="34" charset="0"/>
                <a:cs typeface="+mn-cs"/>
              </a:rPr>
              <a:t>PNJPOS</a:t>
            </a:r>
            <a:r>
              <a:rPr lang="en-US" b="1" dirty="0">
                <a:solidFill>
                  <a:srgbClr val="002060"/>
                </a:solidFill>
                <a:latin typeface="Verdana" pitchFamily="34" charset="0"/>
                <a:cs typeface="+mn-cs"/>
              </a:rPr>
              <a:t> </a:t>
            </a:r>
            <a:r>
              <a:rPr lang="en-US" dirty="0">
                <a:latin typeface="Verdana" pitchFamily="34" charset="0"/>
                <a:cs typeface="+mn-cs"/>
              </a:rPr>
              <a:t>into QuickBooks with </a:t>
            </a:r>
            <a:r>
              <a:rPr lang="en-US" sz="1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400" b="1" dirty="0">
                <a:solidFill>
                  <a:srgbClr val="002060"/>
                </a:solidFill>
                <a:effectLst>
                  <a:outerShdw blurRad="38100" dist="38100" dir="2700000" algn="tl">
                    <a:srgbClr val="000000">
                      <a:alpha val="43137"/>
                    </a:srgbClr>
                  </a:outerShdw>
                </a:effectLst>
                <a:latin typeface="Verdana" pitchFamily="34" charset="0"/>
                <a:cs typeface="+mn-cs"/>
              </a:rPr>
              <a:t>PNPlugIn</a:t>
            </a:r>
            <a:r>
              <a:rPr lang="en-US" dirty="0">
                <a:latin typeface="Verdana" pitchFamily="34" charset="0"/>
                <a:cs typeface="+mn-cs"/>
              </a:rPr>
              <a:t>!</a:t>
            </a:r>
          </a:p>
        </p:txBody>
      </p:sp>
      <p:sp>
        <p:nvSpPr>
          <p:cNvPr id="17413" name="AutoShape 9"/>
          <p:cNvSpPr>
            <a:spLocks noChangeArrowheads="1"/>
          </p:cNvSpPr>
          <p:nvPr/>
        </p:nvSpPr>
        <p:spPr bwMode="auto">
          <a:xfrm>
            <a:off x="3875887" y="3009902"/>
            <a:ext cx="611187" cy="417512"/>
          </a:xfrm>
          <a:prstGeom prst="leftArrow">
            <a:avLst>
              <a:gd name="adj1" fmla="val 50000"/>
              <a:gd name="adj2" fmla="val 54943"/>
            </a:avLst>
          </a:prstGeom>
          <a:noFill/>
          <a:ln w="19050">
            <a:solidFill>
              <a:srgbClr val="002060"/>
            </a:solidFill>
            <a:miter lim="800000"/>
            <a:headEnd/>
            <a:tailEnd/>
          </a:ln>
        </p:spPr>
        <p:txBody>
          <a:bodyPr wrap="none" anchor="ctr"/>
          <a:lstStyle/>
          <a:p>
            <a:endParaRPr lang="en-US"/>
          </a:p>
        </p:txBody>
      </p:sp>
      <p:sp>
        <p:nvSpPr>
          <p:cNvPr id="17416" name="Oval 20"/>
          <p:cNvSpPr>
            <a:spLocks noChangeArrowheads="1"/>
          </p:cNvSpPr>
          <p:nvPr/>
        </p:nvSpPr>
        <p:spPr bwMode="auto">
          <a:xfrm>
            <a:off x="2961481" y="3771906"/>
            <a:ext cx="685800" cy="193675"/>
          </a:xfrm>
          <a:prstGeom prst="ellipse">
            <a:avLst/>
          </a:prstGeom>
          <a:noFill/>
          <a:ln w="19050">
            <a:solidFill>
              <a:srgbClr val="FF0000"/>
            </a:solidFill>
            <a:round/>
            <a:headEnd/>
            <a:tailEnd/>
          </a:ln>
        </p:spPr>
        <p:txBody>
          <a:bodyPr wrap="none" anchor="ctr"/>
          <a:lstStyle/>
          <a:p>
            <a:endParaRPr lang="en-US">
              <a:solidFill>
                <a:srgbClr val="FF0000"/>
              </a:solidFill>
            </a:endParaRPr>
          </a:p>
        </p:txBody>
      </p:sp>
      <p:pic>
        <p:nvPicPr>
          <p:cNvPr id="14" name="Picture 2"/>
          <p:cNvPicPr>
            <a:picLocks noChangeAspect="1" noChangeArrowheads="1"/>
          </p:cNvPicPr>
          <p:nvPr/>
        </p:nvPicPr>
        <p:blipFill>
          <a:blip r:embed="rId3" cstate="print"/>
          <a:srcRect/>
          <a:stretch>
            <a:fillRect/>
          </a:stretch>
        </p:blipFill>
        <p:spPr bwMode="auto">
          <a:xfrm>
            <a:off x="5095091" y="342902"/>
            <a:ext cx="1231767" cy="1801813"/>
          </a:xfrm>
          <a:prstGeom prst="rect">
            <a:avLst/>
          </a:prstGeom>
          <a:noFill/>
          <a:ln w="9525">
            <a:noFill/>
            <a:miter lim="800000"/>
            <a:headEnd/>
            <a:tailEnd/>
          </a:ln>
        </p:spPr>
      </p:pic>
      <p:sp>
        <p:nvSpPr>
          <p:cNvPr id="15" name="Down Arrow 14"/>
          <p:cNvSpPr/>
          <p:nvPr/>
        </p:nvSpPr>
        <p:spPr bwMode="auto">
          <a:xfrm>
            <a:off x="5476081" y="2171700"/>
            <a:ext cx="381000" cy="457200"/>
          </a:xfrm>
          <a:prstGeom prst="downArrow">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16" name="Cloud 15"/>
          <p:cNvSpPr/>
          <p:nvPr/>
        </p:nvSpPr>
        <p:spPr bwMode="auto">
          <a:xfrm>
            <a:off x="4561681" y="2705105"/>
            <a:ext cx="1981200" cy="1066801"/>
          </a:xfrm>
          <a:prstGeom prst="cloud">
            <a:avLst/>
          </a:prstGeom>
          <a:solidFill>
            <a:srgbClr val="CCCCFF"/>
          </a:solidFill>
          <a:ln w="9525" cap="flat" cmpd="sng" algn="ctr">
            <a:solidFill>
              <a:srgbClr val="002060"/>
            </a:solidFill>
            <a:prstDash val="solid"/>
            <a:round/>
            <a:headEnd type="none" w="med" len="med"/>
            <a:tailEnd type="none" w="med" len="med"/>
          </a:ln>
          <a:effectLst/>
        </p:spPr>
        <p:txBody>
          <a:bodyPr vert="horz" wrap="square" lIns="91436" tIns="45717" rIns="91436" bIns="45717" numCol="1" rtlCol="0" anchor="t" anchorCtr="0" compatLnSpc="1">
            <a:prstTxWarp prst="textNoShape">
              <a:avLst/>
            </a:prstTxWarp>
          </a:bodyPr>
          <a:lstStyle/>
          <a:p>
            <a:pPr defTabSz="604808"/>
            <a:endParaRPr lang="en-US" sz="1200" dirty="0" smtClean="0">
              <a:latin typeface="Verdana" pitchFamily="34" charset="0"/>
              <a:ea typeface="Verdana" pitchFamily="34" charset="0"/>
              <a:cs typeface="Verdana" pitchFamily="34" charset="0"/>
            </a:endParaRPr>
          </a:p>
          <a:p>
            <a:pPr defTabSz="604808"/>
            <a:r>
              <a:rPr lang="en-US" sz="1200" b="1" i="1" dirty="0" smtClean="0">
                <a:latin typeface="Times New Roman" pitchFamily="18" charset="0"/>
                <a:ea typeface="Verdana" pitchFamily="34" charset="0"/>
                <a:cs typeface="Times New Roman" pitchFamily="18" charset="0"/>
              </a:rPr>
              <a:t>e</a:t>
            </a:r>
            <a:r>
              <a:rPr lang="en-US" sz="1200" b="1" dirty="0" smtClean="0">
                <a:latin typeface="Verdana" pitchFamily="34" charset="0"/>
                <a:ea typeface="Verdana" pitchFamily="34" charset="0"/>
                <a:cs typeface="Verdana" pitchFamily="34" charset="0"/>
              </a:rPr>
              <a:t>PN Gateway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latin typeface="Verdana" pitchFamily="34" charset="0"/>
                <a:ea typeface="Verdana" pitchFamily="34" charset="0"/>
                <a:cs typeface="Verdana" pitchFamily="34" charset="0"/>
              </a:rPr>
              <a:t>What is it?</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70681" y="647700"/>
            <a:ext cx="6427787" cy="2867448"/>
          </a:xfrm>
        </p:spPr>
        <p:txBody>
          <a:bodyPr/>
          <a:lstStyle/>
          <a:p>
            <a:pPr algn="ctr"/>
            <a:r>
              <a:rPr lang="en-US" sz="1600" dirty="0" smtClean="0">
                <a:latin typeface="Verdana" pitchFamily="34" charset="0"/>
                <a:ea typeface="Verdana" pitchFamily="34" charset="0"/>
                <a:cs typeface="Verdana" pitchFamily="34" charset="0"/>
              </a:rPr>
              <a:t>Solution designed for smaller merchants wanting more than a cc terminal</a:t>
            </a:r>
          </a:p>
          <a:p>
            <a:pPr algn="ctr"/>
            <a:r>
              <a:rPr lang="en-US" sz="1600" dirty="0" smtClean="0">
                <a:latin typeface="Verdana" pitchFamily="34" charset="0"/>
                <a:ea typeface="Verdana" pitchFamily="34" charset="0"/>
                <a:cs typeface="Verdana" pitchFamily="34" charset="0"/>
              </a:rPr>
              <a:t>These merchants can’t afford thousands of dollars for a Point-Of-Sale system</a:t>
            </a:r>
          </a:p>
          <a:p>
            <a:pPr>
              <a:buNone/>
            </a:pPr>
            <a:endParaRPr lang="en-US" sz="1600" dirty="0" smtClean="0">
              <a:latin typeface="Verdana" pitchFamily="34" charset="0"/>
              <a:ea typeface="Verdana" pitchFamily="34" charset="0"/>
              <a:cs typeface="Verdana" pitchFamily="34" charset="0"/>
            </a:endParaRPr>
          </a:p>
          <a:p>
            <a:r>
              <a:rPr lang="en-US" sz="1600" u="sng" dirty="0" smtClean="0">
                <a:latin typeface="Verdana" pitchFamily="34" charset="0"/>
                <a:ea typeface="Verdana" pitchFamily="34" charset="0"/>
                <a:cs typeface="Verdana" pitchFamily="34" charset="0"/>
              </a:rPr>
              <a:t>Supports</a:t>
            </a:r>
            <a:r>
              <a:rPr lang="en-US" sz="16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PIN debit, checks, inventory, signature capture, etc</a:t>
            </a:r>
            <a:endParaRPr lang="en-US" sz="1600" dirty="0" smtClean="0">
              <a:latin typeface="Verdana" pitchFamily="34" charset="0"/>
              <a:ea typeface="Verdana" pitchFamily="34" charset="0"/>
              <a:cs typeface="Verdana" pitchFamily="34" charset="0"/>
            </a:endParaRPr>
          </a:p>
          <a:p>
            <a:r>
              <a:rPr lang="en-US" sz="1600" u="sng" dirty="0" smtClean="0">
                <a:latin typeface="Verdana" pitchFamily="34" charset="0"/>
                <a:ea typeface="Verdana" pitchFamily="34" charset="0"/>
                <a:cs typeface="Verdana" pitchFamily="34" charset="0"/>
              </a:rPr>
              <a:t>Does not include</a:t>
            </a:r>
            <a:r>
              <a:rPr lang="en-US" sz="16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restaurant tip, time &amp; attendance, or payroll applications</a:t>
            </a:r>
            <a:endParaRPr lang="en-US" sz="1600" dirty="0" smtClean="0">
              <a:latin typeface="Verdana" pitchFamily="34" charset="0"/>
              <a:ea typeface="Verdana" pitchFamily="34" charset="0"/>
              <a:cs typeface="Verdana" pitchFamily="34" charset="0"/>
            </a:endParaRPr>
          </a:p>
          <a:p>
            <a:pPr>
              <a:buNone/>
            </a:pPr>
            <a:endParaRPr lang="en-US" sz="1600" dirty="0" smtClean="0">
              <a:latin typeface="Verdana" pitchFamily="34" charset="0"/>
              <a:ea typeface="Verdana" pitchFamily="34" charset="0"/>
              <a:cs typeface="Verdana" pitchFamily="34" charset="0"/>
            </a:endParaRPr>
          </a:p>
          <a:p>
            <a:r>
              <a:rPr lang="en-US" sz="1600" u="sng" dirty="0" smtClean="0">
                <a:latin typeface="Verdana" pitchFamily="34" charset="0"/>
                <a:ea typeface="Verdana" pitchFamily="34" charset="0"/>
                <a:cs typeface="Verdana" pitchFamily="34" charset="0"/>
              </a:rPr>
              <a:t>Requires</a:t>
            </a:r>
            <a:r>
              <a:rPr lang="en-US" sz="16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merchant-owned, Windows-based computer or laptop; internet connection</a:t>
            </a:r>
            <a:endParaRPr lang="en-US" sz="1600" dirty="0">
              <a:latin typeface="Verdana" pitchFamily="34" charset="0"/>
              <a:ea typeface="Verdana" pitchFamily="34" charset="0"/>
              <a:cs typeface="Verdana" pitchFamily="34" charset="0"/>
            </a:endParaRPr>
          </a:p>
        </p:txBody>
      </p:sp>
      <p:cxnSp>
        <p:nvCxnSpPr>
          <p:cNvPr id="5" name="Straight Connector 4"/>
          <p:cNvCxnSpPr/>
          <p:nvPr/>
        </p:nvCxnSpPr>
        <p:spPr bwMode="auto">
          <a:xfrm>
            <a:off x="599281" y="19431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481" y="723901"/>
            <a:ext cx="5562600" cy="2867448"/>
          </a:xfrm>
        </p:spPr>
        <p:txBody>
          <a:bodyPr/>
          <a:lstStyle/>
          <a:p>
            <a:r>
              <a:rPr lang="en-US" sz="1200" dirty="0" smtClean="0">
                <a:latin typeface="Verdana" pitchFamily="34" charset="0"/>
                <a:ea typeface="Verdana" pitchFamily="34" charset="0"/>
                <a:cs typeface="Verdana" pitchFamily="34" charset="0"/>
              </a:rPr>
              <a:t>“Ala Carte” Hardware Solution</a:t>
            </a:r>
          </a:p>
          <a:p>
            <a:pPr lvl="1"/>
            <a:r>
              <a:rPr lang="en-US" sz="1000" dirty="0" smtClean="0">
                <a:latin typeface="Verdana" pitchFamily="34" charset="0"/>
                <a:ea typeface="Verdana" pitchFamily="34" charset="0"/>
                <a:cs typeface="Verdana" pitchFamily="34" charset="0"/>
              </a:rPr>
              <a:t>Only buy hardware components merchant requires</a:t>
            </a:r>
          </a:p>
          <a:p>
            <a:pPr lvl="1"/>
            <a:r>
              <a:rPr lang="en-US" sz="1000" dirty="0" smtClean="0">
                <a:latin typeface="Verdana" pitchFamily="34" charset="0"/>
                <a:ea typeface="Verdana" pitchFamily="34" charset="0"/>
                <a:cs typeface="Verdana" pitchFamily="34" charset="0"/>
              </a:rPr>
              <a:t>Use merchant’s own computer/laptop</a:t>
            </a:r>
          </a:p>
          <a:p>
            <a:r>
              <a:rPr lang="en-US" sz="1200" i="1" dirty="0" smtClean="0">
                <a:latin typeface="Times New Roman" pitchFamily="18" charset="0"/>
                <a:ea typeface="Verdana" pitchFamily="34" charset="0"/>
                <a:cs typeface="Times New Roman" pitchFamily="18" charset="0"/>
              </a:rPr>
              <a:t>e</a:t>
            </a:r>
            <a:r>
              <a:rPr lang="en-US" sz="1200" dirty="0" smtClean="0">
                <a:latin typeface="Verdana" pitchFamily="34" charset="0"/>
                <a:ea typeface="Verdana" pitchFamily="34" charset="0"/>
                <a:cs typeface="Verdana" pitchFamily="34" charset="0"/>
              </a:rPr>
              <a:t>PNJPOS Software</a:t>
            </a:r>
          </a:p>
          <a:p>
            <a:pPr lvl="1"/>
            <a:r>
              <a:rPr lang="en-US" sz="1000" dirty="0" smtClean="0">
                <a:latin typeface="Verdana" pitchFamily="34" charset="0"/>
                <a:ea typeface="Verdana" pitchFamily="34" charset="0"/>
                <a:cs typeface="Verdana" pitchFamily="34" charset="0"/>
              </a:rPr>
              <a:t>Replace stand alone terminal</a:t>
            </a:r>
          </a:p>
          <a:p>
            <a:r>
              <a:rPr lang="en-US" sz="1200" i="1" dirty="0" smtClean="0">
                <a:latin typeface="Times New Roman" pitchFamily="18" charset="0"/>
                <a:ea typeface="Verdana" pitchFamily="34" charset="0"/>
                <a:cs typeface="Times New Roman" pitchFamily="18" charset="0"/>
              </a:rPr>
              <a:t>e</a:t>
            </a:r>
            <a:r>
              <a:rPr lang="en-US" sz="1200" dirty="0" smtClean="0">
                <a:latin typeface="Verdana" pitchFamily="34" charset="0"/>
                <a:ea typeface="Verdana" pitchFamily="34" charset="0"/>
                <a:cs typeface="Verdana" pitchFamily="34" charset="0"/>
              </a:rPr>
              <a:t>PNInventory</a:t>
            </a:r>
          </a:p>
          <a:p>
            <a:pPr lvl="1"/>
            <a:r>
              <a:rPr lang="en-US" sz="1000" dirty="0" smtClean="0">
                <a:latin typeface="Verdana" pitchFamily="34" charset="0"/>
                <a:ea typeface="Verdana" pitchFamily="34" charset="0"/>
                <a:cs typeface="Verdana" pitchFamily="34" charset="0"/>
              </a:rPr>
              <a:t>Combine product sales with payment application</a:t>
            </a:r>
          </a:p>
          <a:p>
            <a:pPr lvl="1"/>
            <a:r>
              <a:rPr lang="en-US" sz="1000" dirty="0" smtClean="0">
                <a:latin typeface="Verdana" pitchFamily="34" charset="0"/>
                <a:ea typeface="Verdana" pitchFamily="34" charset="0"/>
                <a:cs typeface="Verdana" pitchFamily="34" charset="0"/>
              </a:rPr>
              <a:t>Reduce clerical work and double entry</a:t>
            </a:r>
          </a:p>
          <a:p>
            <a:r>
              <a:rPr lang="en-US" sz="1200" dirty="0" smtClean="0">
                <a:latin typeface="Verdana" pitchFamily="34" charset="0"/>
                <a:ea typeface="Verdana" pitchFamily="34" charset="0"/>
                <a:cs typeface="Verdana" pitchFamily="34" charset="0"/>
              </a:rPr>
              <a:t>Multiple Payment Types</a:t>
            </a:r>
          </a:p>
          <a:p>
            <a:r>
              <a:rPr lang="en-US" sz="1200" dirty="0" smtClean="0">
                <a:latin typeface="Verdana" pitchFamily="34" charset="0"/>
                <a:ea typeface="Verdana" pitchFamily="34" charset="0"/>
                <a:cs typeface="Verdana" pitchFamily="34" charset="0"/>
              </a:rPr>
              <a:t>Managerial Controls</a:t>
            </a:r>
          </a:p>
          <a:p>
            <a:pPr lvl="1"/>
            <a:r>
              <a:rPr lang="en-US" sz="1000" dirty="0" smtClean="0">
                <a:latin typeface="Verdana" pitchFamily="34" charset="0"/>
                <a:ea typeface="Verdana" pitchFamily="34" charset="0"/>
                <a:cs typeface="Verdana" pitchFamily="34" charset="0"/>
              </a:rPr>
              <a:t>No browser required</a:t>
            </a:r>
          </a:p>
          <a:p>
            <a:pPr lvl="1"/>
            <a:r>
              <a:rPr lang="en-US" sz="1000" dirty="0" smtClean="0">
                <a:latin typeface="Verdana" pitchFamily="34" charset="0"/>
                <a:ea typeface="Verdana" pitchFamily="34" charset="0"/>
                <a:cs typeface="Verdana" pitchFamily="34" charset="0"/>
              </a:rPr>
              <a:t>Control access to Refunds and Voids</a:t>
            </a:r>
          </a:p>
          <a:p>
            <a:r>
              <a:rPr lang="en-US" sz="1200" dirty="0" smtClean="0">
                <a:latin typeface="Verdana" pitchFamily="34" charset="0"/>
                <a:ea typeface="Verdana" pitchFamily="34" charset="0"/>
                <a:cs typeface="Verdana" pitchFamily="34" charset="0"/>
              </a:rPr>
              <a:t>Process multiple checkout lanes through one gateway account</a:t>
            </a:r>
          </a:p>
          <a:p>
            <a:pPr lvl="1"/>
            <a:r>
              <a:rPr lang="en-US" sz="1000" dirty="0" smtClean="0">
                <a:latin typeface="Verdana" pitchFamily="34" charset="0"/>
                <a:ea typeface="Verdana" pitchFamily="34" charset="0"/>
                <a:cs typeface="Verdana" pitchFamily="34" charset="0"/>
              </a:rPr>
              <a:t>One batch to close at the end of the day</a:t>
            </a:r>
          </a:p>
          <a:p>
            <a:r>
              <a:rPr lang="en-US" sz="1200" dirty="0" smtClean="0">
                <a:latin typeface="Verdana" pitchFamily="34" charset="0"/>
                <a:ea typeface="Verdana" pitchFamily="34" charset="0"/>
                <a:cs typeface="Verdana" pitchFamily="34" charset="0"/>
              </a:rPr>
              <a:t>Electronically download transactions into QuickBooks</a:t>
            </a:r>
          </a:p>
          <a:p>
            <a:pPr lvl="1"/>
            <a:r>
              <a:rPr lang="en-US" sz="1000" dirty="0" smtClean="0">
                <a:latin typeface="Verdana" pitchFamily="34" charset="0"/>
                <a:ea typeface="Verdana" pitchFamily="34" charset="0"/>
                <a:cs typeface="Verdana" pitchFamily="34" charset="0"/>
              </a:rPr>
              <a:t>Save 2 hours, on average, per week</a:t>
            </a:r>
          </a:p>
          <a:p>
            <a:endParaRPr lang="en-US" sz="1400" dirty="0" smtClean="0">
              <a:latin typeface="Verdana" pitchFamily="34" charset="0"/>
              <a:ea typeface="Verdana" pitchFamily="34" charset="0"/>
              <a:cs typeface="Verdana" pitchFamily="34" charset="0"/>
            </a:endParaRPr>
          </a:p>
          <a:p>
            <a:endParaRPr lang="en-US" sz="1200" dirty="0" smtClean="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
        <p:nvSpPr>
          <p:cNvPr id="5" name="Rectangle 4"/>
          <p:cNvSpPr/>
          <p:nvPr/>
        </p:nvSpPr>
        <p:spPr>
          <a:xfrm>
            <a:off x="4714091" y="190500"/>
            <a:ext cx="2040943"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Merchant Benefits</a:t>
            </a:r>
            <a:endParaRPr lang="en-US" sz="1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1436688" y="2170120"/>
            <a:ext cx="2895600" cy="1587"/>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1507" name="Picture 2"/>
          <p:cNvPicPr>
            <a:picLocks noChangeAspect="1" noChangeArrowheads="1"/>
          </p:cNvPicPr>
          <p:nvPr/>
        </p:nvPicPr>
        <p:blipFill>
          <a:blip r:embed="rId2" cstate="print"/>
          <a:srcRect/>
          <a:stretch>
            <a:fillRect/>
          </a:stretch>
        </p:blipFill>
        <p:spPr bwMode="auto">
          <a:xfrm rot="-1723113">
            <a:off x="4929200" y="1270007"/>
            <a:ext cx="1495425" cy="1914525"/>
          </a:xfrm>
          <a:prstGeom prst="rect">
            <a:avLst/>
          </a:prstGeom>
          <a:noFill/>
          <a:ln w="9525">
            <a:noFill/>
            <a:miter lim="800000"/>
            <a:headEnd/>
            <a:tailEnd/>
          </a:ln>
        </p:spPr>
      </p:pic>
      <p:sp>
        <p:nvSpPr>
          <p:cNvPr id="4" name="TextBox 3"/>
          <p:cNvSpPr txBox="1"/>
          <p:nvPr/>
        </p:nvSpPr>
        <p:spPr>
          <a:xfrm>
            <a:off x="1285093" y="1409704"/>
            <a:ext cx="3863043" cy="1661993"/>
          </a:xfrm>
          <a:prstGeom prst="rect">
            <a:avLst/>
          </a:prstGeom>
          <a:noFill/>
          <a:effectLst>
            <a:glow rad="228600">
              <a:schemeClr val="accent6">
                <a:satMod val="175000"/>
                <a:alpha val="40000"/>
              </a:schemeClr>
            </a:glow>
          </a:effectLst>
        </p:spPr>
        <p:txBody>
          <a:bodyPr>
            <a:spAutoFit/>
          </a:bodyPr>
          <a:lstStyle/>
          <a:p>
            <a:pPr>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t>Questions</a:t>
            </a:r>
          </a:p>
          <a:p>
            <a:pPr>
              <a:defRPr/>
            </a:pP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a:p>
            <a:pPr>
              <a:defRPr/>
            </a:pP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a:p>
            <a:pPr>
              <a:defRPr/>
            </a:pPr>
            <a:r>
              <a:rPr lang="en-US"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rPr>
              <a:t>kbrown@eprocessingnetwork.com</a:t>
            </a:r>
            <a:endParaRPr lang="en-US"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endParaRPr>
          </a:p>
          <a:p>
            <a:pPr>
              <a:defRPr/>
            </a:pPr>
            <a:endParaRPr lang="en-US"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endParaRPr>
          </a:p>
          <a:p>
            <a:pPr>
              <a:defRPr/>
            </a:pPr>
            <a:r>
              <a:rPr lang="en-US" sz="18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rPr>
              <a:t>800-296-4810 </a:t>
            </a:r>
            <a:r>
              <a:rPr lang="en-US" sz="10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rPr>
              <a:t>x.</a:t>
            </a:r>
            <a:r>
              <a:rPr lang="en-US" sz="16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rPr>
              <a:t>152#</a:t>
            </a:r>
            <a:endParaRPr lang="en-US" sz="16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cs typeface="+mn-cs"/>
            </a:endParaRPr>
          </a:p>
        </p:txBody>
      </p:sp>
      <p:pic>
        <p:nvPicPr>
          <p:cNvPr id="21509" name="Picture 10" descr="logo"/>
          <p:cNvPicPr>
            <a:picLocks noChangeAspect="1" noChangeArrowheads="1"/>
          </p:cNvPicPr>
          <p:nvPr/>
        </p:nvPicPr>
        <p:blipFill>
          <a:blip r:embed="rId3" cstate="print"/>
          <a:srcRect/>
          <a:stretch>
            <a:fillRect/>
          </a:stretch>
        </p:blipFill>
        <p:spPr bwMode="auto">
          <a:xfrm>
            <a:off x="4865700" y="114307"/>
            <a:ext cx="20653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latin typeface="Verdana" pitchFamily="34" charset="0"/>
                <a:ea typeface="Verdana" pitchFamily="34" charset="0"/>
                <a:cs typeface="Verdana" pitchFamily="34" charset="0"/>
              </a:rPr>
              <a:t>Who’s it for?</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70681" y="800100"/>
            <a:ext cx="6427787" cy="2867448"/>
          </a:xfrm>
        </p:spPr>
        <p:txBody>
          <a:bodyPr/>
          <a:lstStyle/>
          <a:p>
            <a:pPr>
              <a:buNone/>
            </a:pPr>
            <a:r>
              <a:rPr lang="en-US" sz="1800" dirty="0" smtClean="0">
                <a:latin typeface="Verdana" pitchFamily="34" charset="0"/>
                <a:ea typeface="Verdana" pitchFamily="34" charset="0"/>
                <a:cs typeface="Verdana" pitchFamily="34" charset="0"/>
              </a:rPr>
              <a:t>Smaller retail merchants with only one location</a:t>
            </a:r>
          </a:p>
          <a:p>
            <a:pPr>
              <a:buNone/>
            </a:pPr>
            <a:r>
              <a:rPr lang="en-US" sz="1800" dirty="0" smtClean="0">
                <a:latin typeface="Verdana" pitchFamily="34" charset="0"/>
                <a:ea typeface="Verdana" pitchFamily="34" charset="0"/>
                <a:cs typeface="Verdana" pitchFamily="34" charset="0"/>
              </a:rPr>
              <a:t>Level 4 merchants: </a:t>
            </a:r>
            <a:r>
              <a:rPr lang="en-US" sz="1600" dirty="0" smtClean="0">
                <a:latin typeface="Verdana" pitchFamily="34" charset="0"/>
                <a:ea typeface="Verdana" pitchFamily="34" charset="0"/>
                <a:cs typeface="Verdana" pitchFamily="34" charset="0"/>
              </a:rPr>
              <a:t>process up to $40,000 annually in Visa/MC volume</a:t>
            </a:r>
            <a:endParaRPr lang="en-US" sz="1800" dirty="0" smtClean="0">
              <a:latin typeface="Verdana" pitchFamily="34" charset="0"/>
              <a:ea typeface="Verdana" pitchFamily="34" charset="0"/>
              <a:cs typeface="Verdana" pitchFamily="34" charset="0"/>
            </a:endParaRPr>
          </a:p>
          <a:p>
            <a:pPr>
              <a:buNone/>
            </a:pPr>
            <a:r>
              <a:rPr lang="en-US" sz="1800" dirty="0" smtClean="0">
                <a:latin typeface="Verdana" pitchFamily="34" charset="0"/>
                <a:ea typeface="Verdana" pitchFamily="34" charset="0"/>
                <a:cs typeface="Verdana" pitchFamily="34" charset="0"/>
              </a:rPr>
              <a:t>Level 3 merchants: </a:t>
            </a:r>
            <a:r>
              <a:rPr lang="en-US" sz="1600" dirty="0" smtClean="0">
                <a:latin typeface="Verdana" pitchFamily="34" charset="0"/>
                <a:ea typeface="Verdana" pitchFamily="34" charset="0"/>
                <a:cs typeface="Verdana" pitchFamily="34" charset="0"/>
              </a:rPr>
              <a:t>process between $40,000 and $1 million annually in Visa/MC volume</a:t>
            </a:r>
            <a:endParaRPr lang="en-US" sz="1800" dirty="0" smtClean="0">
              <a:latin typeface="Verdana" pitchFamily="34" charset="0"/>
              <a:ea typeface="Verdana" pitchFamily="34" charset="0"/>
              <a:cs typeface="Verdana" pitchFamily="34" charset="0"/>
            </a:endParaRPr>
          </a:p>
          <a:p>
            <a:pPr>
              <a:buNone/>
            </a:pPr>
            <a:endParaRPr lang="en-US" sz="1800" dirty="0" smtClean="0">
              <a:latin typeface="Verdana" pitchFamily="34" charset="0"/>
              <a:ea typeface="Verdana" pitchFamily="34" charset="0"/>
              <a:cs typeface="Verdana" pitchFamily="34" charset="0"/>
            </a:endParaRPr>
          </a:p>
          <a:p>
            <a:pPr>
              <a:buNone/>
            </a:pPr>
            <a:r>
              <a:rPr lang="en-US" sz="1800" dirty="0" smtClean="0">
                <a:latin typeface="Verdana" pitchFamily="34" charset="0"/>
                <a:ea typeface="Verdana" pitchFamily="34" charset="0"/>
                <a:cs typeface="Verdana" pitchFamily="34" charset="0"/>
              </a:rPr>
              <a:t>Hardware stores, automotive parts, lawn &amp; garden supply, grocers &amp; bakeries, clothing boutiques, shoe stores, home furnishings, flooring stores, electronics stores, museum stores, florists…</a:t>
            </a:r>
          </a:p>
          <a:p>
            <a:endParaRPr lang="en-US" sz="1800" dirty="0" smtClean="0">
              <a:latin typeface="Verdana" pitchFamily="34" charset="0"/>
              <a:ea typeface="Verdana" pitchFamily="34" charset="0"/>
              <a:cs typeface="Verdana" pitchFamily="34" charset="0"/>
            </a:endParaRPr>
          </a:p>
          <a:p>
            <a:endParaRPr lang="en-US" sz="1800" dirty="0">
              <a:latin typeface="Verdana" pitchFamily="34" charset="0"/>
              <a:ea typeface="Verdana" pitchFamily="34" charset="0"/>
              <a:cs typeface="Verdana" pitchFamily="34" charset="0"/>
            </a:endParaRPr>
          </a:p>
        </p:txBody>
      </p:sp>
      <p:cxnSp>
        <p:nvCxnSpPr>
          <p:cNvPr id="5" name="Straight Connector 4"/>
          <p:cNvCxnSpPr/>
          <p:nvPr/>
        </p:nvCxnSpPr>
        <p:spPr bwMode="auto">
          <a:xfrm>
            <a:off x="294481" y="2476500"/>
            <a:ext cx="617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S Cash Drawer - CF405 Printer Driven - MS Cash Drawer, M S Cash Drawers, M-S Cash Draw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1871" y="2400300"/>
            <a:ext cx="1632858"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17" descr="http://www.phoenixgrouppos.com/images/prod/Verifone/VerifonePP1000SE.jpg"/>
          <p:cNvPicPr>
            <a:picLocks noChangeAspect="1" noChangeArrowheads="1"/>
          </p:cNvPicPr>
          <p:nvPr/>
        </p:nvPicPr>
        <p:blipFill>
          <a:blip r:embed="rId3" cstate="print"/>
          <a:srcRect/>
          <a:stretch>
            <a:fillRect/>
          </a:stretch>
        </p:blipFill>
        <p:spPr bwMode="auto">
          <a:xfrm>
            <a:off x="4455440" y="767928"/>
            <a:ext cx="631394" cy="681949"/>
          </a:xfrm>
          <a:prstGeom prst="rect">
            <a:avLst/>
          </a:prstGeom>
          <a:noFill/>
          <a:ln w="9525">
            <a:noFill/>
            <a:miter lim="800000"/>
            <a:headEnd/>
            <a:tailEnd/>
          </a:ln>
        </p:spPr>
      </p:pic>
      <p:sp>
        <p:nvSpPr>
          <p:cNvPr id="5" name="Text Box 25"/>
          <p:cNvSpPr txBox="1">
            <a:spLocks noChangeArrowheads="1"/>
          </p:cNvSpPr>
          <p:nvPr/>
        </p:nvSpPr>
        <p:spPr bwMode="auto">
          <a:xfrm>
            <a:off x="3266281" y="144786"/>
            <a:ext cx="3581400" cy="276439"/>
          </a:xfrm>
          <a:prstGeom prst="rect">
            <a:avLst/>
          </a:prstGeom>
          <a:noFill/>
          <a:ln w="9525">
            <a:noFill/>
            <a:miter lim="800000"/>
            <a:headEnd/>
            <a:tailEnd/>
          </a:ln>
        </p:spPr>
        <p:txBody>
          <a:bodyPr wrap="square" lIns="60405" tIns="30203" rIns="60405" bIns="30203">
            <a:spAutoFit/>
          </a:bodyPr>
          <a:lstStyle/>
          <a:p>
            <a:pPr algn="r">
              <a:defRPr/>
            </a:pPr>
            <a:r>
              <a:rPr lang="en-US" sz="1400" dirty="0" smtClean="0">
                <a:solidFill>
                  <a:schemeClr val="tx1">
                    <a:lumMod val="95000"/>
                    <a:lumOff val="5000"/>
                  </a:schemeClr>
                </a:solidFill>
                <a:latin typeface="Verdana" pitchFamily="34" charset="0"/>
                <a:ea typeface="Verdana" pitchFamily="34" charset="0"/>
                <a:cs typeface="Verdana" pitchFamily="34" charset="0"/>
              </a:rPr>
              <a:t>Introducing….   </a:t>
            </a:r>
            <a:r>
              <a:rPr lang="en-US" sz="1400" i="1" dirty="0" smtClean="0">
                <a:solidFill>
                  <a:schemeClr val="tx1">
                    <a:lumMod val="95000"/>
                    <a:lumOff val="5000"/>
                  </a:schemeClr>
                </a:solidFill>
                <a:cs typeface="Times New Roman" pitchFamily="18" charset="0"/>
              </a:rPr>
              <a:t> </a:t>
            </a:r>
            <a:r>
              <a:rPr lang="en-US" sz="1400" b="1" i="1" dirty="0" smtClean="0">
                <a:solidFill>
                  <a:schemeClr val="tx1">
                    <a:lumMod val="95000"/>
                    <a:lumOff val="5000"/>
                  </a:schemeClr>
                </a:solidFill>
                <a:latin typeface="Times New Roman" pitchFamily="18" charset="0"/>
                <a:cs typeface="Times New Roman" pitchFamily="18" charset="0"/>
              </a:rPr>
              <a:t>e</a:t>
            </a:r>
            <a:r>
              <a:rPr lang="en-US" sz="1400" b="1" dirty="0" smtClean="0">
                <a:solidFill>
                  <a:schemeClr val="tx1">
                    <a:lumMod val="95000"/>
                    <a:lumOff val="5000"/>
                  </a:schemeClr>
                </a:solidFill>
                <a:latin typeface="Verdana" pitchFamily="34" charset="0"/>
                <a:cs typeface="+mn-cs"/>
              </a:rPr>
              <a:t>PNRetail POS</a:t>
            </a:r>
            <a:endParaRPr lang="en-US" sz="1400" b="1" dirty="0">
              <a:solidFill>
                <a:schemeClr val="tx1">
                  <a:lumMod val="95000"/>
                  <a:lumOff val="5000"/>
                </a:schemeClr>
              </a:solidFill>
              <a:latin typeface="Verdana" pitchFamily="34" charset="0"/>
              <a:cs typeface="+mn-cs"/>
            </a:endParaRPr>
          </a:p>
        </p:txBody>
      </p:sp>
      <p:pic>
        <p:nvPicPr>
          <p:cNvPr id="8198" name="Picture 5" descr="Ingenico I6550 Pic.png"/>
          <p:cNvPicPr>
            <a:picLocks noChangeAspect="1"/>
          </p:cNvPicPr>
          <p:nvPr/>
        </p:nvPicPr>
        <p:blipFill>
          <a:blip r:embed="rId4" cstate="print"/>
          <a:srcRect/>
          <a:stretch>
            <a:fillRect/>
          </a:stretch>
        </p:blipFill>
        <p:spPr bwMode="auto">
          <a:xfrm>
            <a:off x="4771137" y="2999523"/>
            <a:ext cx="503712" cy="465995"/>
          </a:xfrm>
          <a:prstGeom prst="rect">
            <a:avLst/>
          </a:prstGeom>
          <a:noFill/>
          <a:ln w="9525">
            <a:noFill/>
            <a:miter lim="800000"/>
            <a:headEnd/>
            <a:tailEnd/>
          </a:ln>
        </p:spPr>
      </p:pic>
      <p:sp>
        <p:nvSpPr>
          <p:cNvPr id="7" name="Text Box 25"/>
          <p:cNvSpPr txBox="1">
            <a:spLocks noChangeArrowheads="1"/>
          </p:cNvSpPr>
          <p:nvPr/>
        </p:nvSpPr>
        <p:spPr bwMode="auto">
          <a:xfrm>
            <a:off x="294481" y="627380"/>
            <a:ext cx="2209800" cy="984326"/>
          </a:xfrm>
          <a:prstGeom prst="rect">
            <a:avLst/>
          </a:prstGeom>
          <a:noFill/>
          <a:ln w="9525">
            <a:noFill/>
            <a:miter lim="800000"/>
            <a:headEnd/>
            <a:tailEnd/>
          </a:ln>
        </p:spPr>
        <p:txBody>
          <a:bodyPr wrap="square" lIns="60405" tIns="30203" rIns="60405" bIns="30203">
            <a:spAutoFit/>
          </a:bodyPr>
          <a:lstStyle/>
          <a:p>
            <a:pPr algn="ctr">
              <a:defRPr/>
            </a:pPr>
            <a:r>
              <a:rPr lang="en-US" sz="1200" dirty="0" smtClean="0">
                <a:solidFill>
                  <a:srgbClr val="800000"/>
                </a:solidFill>
                <a:effectLst>
                  <a:outerShdw blurRad="38100" dist="38100" dir="2700000" algn="tl">
                    <a:srgbClr val="000000">
                      <a:alpha val="43137"/>
                    </a:srgbClr>
                  </a:outerShdw>
                </a:effectLst>
                <a:latin typeface="Verdana" pitchFamily="34" charset="0"/>
                <a:cs typeface="+mn-cs"/>
              </a:rPr>
              <a:t>Credit – Debit/PIN – Checks - Gift/Loyalty – Inventory – Cash Drawer – Barcode Scanner – </a:t>
            </a:r>
          </a:p>
          <a:p>
            <a:pPr algn="ctr">
              <a:defRPr/>
            </a:pPr>
            <a:r>
              <a:rPr lang="en-US" sz="1200" dirty="0" smtClean="0">
                <a:solidFill>
                  <a:srgbClr val="800000"/>
                </a:solidFill>
                <a:effectLst>
                  <a:outerShdw blurRad="38100" dist="38100" dir="2700000" algn="tl">
                    <a:srgbClr val="000000">
                      <a:alpha val="43137"/>
                    </a:srgbClr>
                  </a:outerShdw>
                </a:effectLst>
                <a:latin typeface="Verdana" pitchFamily="34" charset="0"/>
                <a:cs typeface="+mn-cs"/>
              </a:rPr>
              <a:t>Receipt Printer</a:t>
            </a:r>
            <a:endParaRPr lang="en-US" sz="1200" dirty="0">
              <a:solidFill>
                <a:srgbClr val="800000"/>
              </a:solidFill>
              <a:effectLst>
                <a:outerShdw blurRad="38100" dist="38100" dir="2700000" algn="tl">
                  <a:srgbClr val="000000">
                    <a:alpha val="43137"/>
                  </a:srgbClr>
                </a:outerShdw>
              </a:effectLst>
              <a:latin typeface="Verdana" pitchFamily="34" charset="0"/>
              <a:cs typeface="+mn-cs"/>
            </a:endParaRPr>
          </a:p>
        </p:txBody>
      </p:sp>
      <p:pic>
        <p:nvPicPr>
          <p:cNvPr id="8202" name="Picture 5"/>
          <p:cNvPicPr>
            <a:picLocks noChangeAspect="1" noChangeArrowheads="1"/>
          </p:cNvPicPr>
          <p:nvPr/>
        </p:nvPicPr>
        <p:blipFill>
          <a:blip r:embed="rId5" cstate="print">
            <a:lum bright="24000" contrast="2000"/>
          </a:blip>
          <a:srcRect/>
          <a:stretch>
            <a:fillRect/>
          </a:stretch>
        </p:blipFill>
        <p:spPr bwMode="auto">
          <a:xfrm>
            <a:off x="4998598" y="1436410"/>
            <a:ext cx="468428" cy="467213"/>
          </a:xfrm>
          <a:prstGeom prst="rect">
            <a:avLst/>
          </a:prstGeom>
          <a:noFill/>
          <a:ln w="9525">
            <a:noFill/>
            <a:miter lim="800000"/>
            <a:headEnd/>
            <a:tailEnd/>
          </a:ln>
        </p:spPr>
      </p:pic>
      <p:sp>
        <p:nvSpPr>
          <p:cNvPr id="8203" name="Text Box 13"/>
          <p:cNvSpPr txBox="1">
            <a:spLocks noChangeArrowheads="1"/>
          </p:cNvSpPr>
          <p:nvPr/>
        </p:nvSpPr>
        <p:spPr bwMode="auto">
          <a:xfrm>
            <a:off x="5442617" y="1652196"/>
            <a:ext cx="1436496" cy="137940"/>
          </a:xfrm>
          <a:prstGeom prst="rect">
            <a:avLst/>
          </a:prstGeom>
          <a:noFill/>
          <a:ln w="9525">
            <a:noFill/>
            <a:miter lim="800000"/>
            <a:headEnd/>
            <a:tailEnd/>
          </a:ln>
        </p:spPr>
        <p:txBody>
          <a:bodyPr wrap="square" lIns="60405" tIns="30203" rIns="60405" bIns="30203">
            <a:spAutoFit/>
          </a:bodyPr>
          <a:lstStyle/>
          <a:p>
            <a:r>
              <a:rPr lang="en-US" sz="500" dirty="0">
                <a:latin typeface="Verdana" pitchFamily="34" charset="0"/>
              </a:rPr>
              <a:t>MagTek USB </a:t>
            </a:r>
            <a:r>
              <a:rPr lang="en-US" sz="500" dirty="0" smtClean="0">
                <a:latin typeface="Verdana" pitchFamily="34" charset="0"/>
              </a:rPr>
              <a:t>Card </a:t>
            </a:r>
            <a:r>
              <a:rPr lang="en-US" sz="500" dirty="0">
                <a:latin typeface="Verdana" pitchFamily="34" charset="0"/>
              </a:rPr>
              <a:t>Reader</a:t>
            </a:r>
          </a:p>
        </p:txBody>
      </p:sp>
      <p:sp>
        <p:nvSpPr>
          <p:cNvPr id="8204" name="Text Box 12"/>
          <p:cNvSpPr txBox="1">
            <a:spLocks noChangeArrowheads="1"/>
          </p:cNvSpPr>
          <p:nvPr/>
        </p:nvSpPr>
        <p:spPr bwMode="auto">
          <a:xfrm>
            <a:off x="5288868" y="3172141"/>
            <a:ext cx="1752600" cy="214884"/>
          </a:xfrm>
          <a:prstGeom prst="rect">
            <a:avLst/>
          </a:prstGeom>
          <a:noFill/>
          <a:ln w="9525">
            <a:noFill/>
            <a:miter lim="800000"/>
            <a:headEnd/>
            <a:tailEnd/>
          </a:ln>
        </p:spPr>
        <p:txBody>
          <a:bodyPr lIns="60405" tIns="30203" rIns="60405" bIns="30203">
            <a:spAutoFit/>
          </a:bodyPr>
          <a:lstStyle/>
          <a:p>
            <a:r>
              <a:rPr lang="en-US" sz="500" dirty="0">
                <a:latin typeface="Verdana" pitchFamily="34" charset="0"/>
              </a:rPr>
              <a:t>Ingenico i6550 </a:t>
            </a:r>
            <a:r>
              <a:rPr lang="en-US" sz="500" dirty="0" err="1" smtClean="0">
                <a:latin typeface="Verdana" pitchFamily="34" charset="0"/>
              </a:rPr>
              <a:t>PINPad</a:t>
            </a:r>
            <a:r>
              <a:rPr lang="en-US" sz="500" smtClean="0">
                <a:latin typeface="Verdana" pitchFamily="34" charset="0"/>
              </a:rPr>
              <a:t> and </a:t>
            </a:r>
          </a:p>
          <a:p>
            <a:r>
              <a:rPr lang="en-US" sz="500" smtClean="0">
                <a:latin typeface="Verdana" pitchFamily="34" charset="0"/>
              </a:rPr>
              <a:t>Signature </a:t>
            </a:r>
            <a:r>
              <a:rPr lang="en-US" sz="500" dirty="0">
                <a:latin typeface="Verdana" pitchFamily="34" charset="0"/>
              </a:rPr>
              <a:t>Capture Device</a:t>
            </a:r>
          </a:p>
        </p:txBody>
      </p:sp>
      <p:sp>
        <p:nvSpPr>
          <p:cNvPr id="21" name="Text Box 13"/>
          <p:cNvSpPr txBox="1">
            <a:spLocks noChangeArrowheads="1"/>
          </p:cNvSpPr>
          <p:nvPr/>
        </p:nvSpPr>
        <p:spPr bwMode="auto">
          <a:xfrm>
            <a:off x="4989063" y="1071770"/>
            <a:ext cx="1839912" cy="137940"/>
          </a:xfrm>
          <a:prstGeom prst="rect">
            <a:avLst/>
          </a:prstGeom>
          <a:noFill/>
          <a:ln w="9525">
            <a:noFill/>
            <a:miter lim="800000"/>
            <a:headEnd/>
            <a:tailEnd/>
          </a:ln>
        </p:spPr>
        <p:txBody>
          <a:bodyPr lIns="60405" tIns="30203" rIns="60405" bIns="30203">
            <a:spAutoFit/>
          </a:bodyPr>
          <a:lstStyle/>
          <a:p>
            <a:r>
              <a:rPr lang="en-US" sz="500" dirty="0" smtClean="0">
                <a:latin typeface="Verdana" pitchFamily="34" charset="0"/>
              </a:rPr>
              <a:t>Verifone </a:t>
            </a:r>
            <a:r>
              <a:rPr lang="en-US" sz="500" dirty="0" err="1" smtClean="0">
                <a:latin typeface="Verdana" pitchFamily="34" charset="0"/>
              </a:rPr>
              <a:t>PINPad</a:t>
            </a:r>
            <a:r>
              <a:rPr lang="en-US" sz="500" dirty="0" smtClean="0">
                <a:latin typeface="Verdana" pitchFamily="34" charset="0"/>
              </a:rPr>
              <a:t> 1000se</a:t>
            </a:r>
            <a:endParaRPr lang="en-US" sz="500" dirty="0">
              <a:latin typeface="Verdana" pitchFamily="34" charset="0"/>
            </a:endParaRPr>
          </a:p>
        </p:txBody>
      </p:sp>
      <p:pic>
        <p:nvPicPr>
          <p:cNvPr id="23" name="Picture 2"/>
          <p:cNvPicPr>
            <a:picLocks noChangeAspect="1" noChangeArrowheads="1"/>
          </p:cNvPicPr>
          <p:nvPr/>
        </p:nvPicPr>
        <p:blipFill>
          <a:blip r:embed="rId6" cstate="print"/>
          <a:srcRect/>
          <a:stretch>
            <a:fillRect/>
          </a:stretch>
        </p:blipFill>
        <p:spPr bwMode="auto">
          <a:xfrm>
            <a:off x="3701882" y="641725"/>
            <a:ext cx="565250" cy="523876"/>
          </a:xfrm>
          <a:prstGeom prst="rect">
            <a:avLst/>
          </a:prstGeom>
          <a:noFill/>
          <a:ln w="9525">
            <a:noFill/>
            <a:miter lim="800000"/>
            <a:headEnd/>
            <a:tailEnd/>
          </a:ln>
        </p:spPr>
      </p:pic>
      <p:sp>
        <p:nvSpPr>
          <p:cNvPr id="24" name="Text Box 13"/>
          <p:cNvSpPr txBox="1">
            <a:spLocks noChangeArrowheads="1"/>
          </p:cNvSpPr>
          <p:nvPr/>
        </p:nvSpPr>
        <p:spPr bwMode="auto">
          <a:xfrm>
            <a:off x="3723481" y="1181100"/>
            <a:ext cx="822644" cy="137940"/>
          </a:xfrm>
          <a:prstGeom prst="rect">
            <a:avLst/>
          </a:prstGeom>
          <a:noFill/>
          <a:ln w="9525">
            <a:noFill/>
            <a:miter lim="800000"/>
            <a:headEnd/>
            <a:tailEnd/>
          </a:ln>
        </p:spPr>
        <p:txBody>
          <a:bodyPr wrap="square" lIns="60405" tIns="30203" rIns="60405" bIns="30203">
            <a:spAutoFit/>
          </a:bodyPr>
          <a:lstStyle/>
          <a:p>
            <a:r>
              <a:rPr lang="en-US" sz="500" dirty="0" smtClean="0">
                <a:latin typeface="Verdana" pitchFamily="34" charset="0"/>
              </a:rPr>
              <a:t>Magtek Excella MDX</a:t>
            </a:r>
            <a:endParaRPr lang="en-US" sz="500" dirty="0">
              <a:latin typeface="Verdana" pitchFamily="34" charset="0"/>
            </a:endParaRPr>
          </a:p>
        </p:txBody>
      </p:sp>
      <p:pic>
        <p:nvPicPr>
          <p:cNvPr id="1026" name="Picture 2" descr="http://www.pandacomputer.com/online/images/epson-tmt20.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3966" y="3558658"/>
            <a:ext cx="694082" cy="5945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prostores1.carrierzone.com/stores/b/beaglesoft.com/catalog/885_black.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56890" y="3619500"/>
            <a:ext cx="427901" cy="579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637890" y="3909060"/>
            <a:ext cx="713657" cy="169277"/>
          </a:xfrm>
          <a:prstGeom prst="rect">
            <a:avLst/>
          </a:prstGeom>
        </p:spPr>
        <p:txBody>
          <a:bodyPr wrap="none">
            <a:spAutoFit/>
          </a:bodyPr>
          <a:lstStyle/>
          <a:p>
            <a:r>
              <a:rPr lang="en-US" sz="500" dirty="0">
                <a:latin typeface="Verdana" pitchFamily="34" charset="0"/>
                <a:ea typeface="Verdana" pitchFamily="34" charset="0"/>
                <a:cs typeface="Verdana" pitchFamily="34" charset="0"/>
              </a:rPr>
              <a:t>EPSON TM-T88V</a:t>
            </a:r>
          </a:p>
        </p:txBody>
      </p:sp>
      <p:sp>
        <p:nvSpPr>
          <p:cNvPr id="20" name="Rectangle 19"/>
          <p:cNvSpPr/>
          <p:nvPr/>
        </p:nvSpPr>
        <p:spPr>
          <a:xfrm>
            <a:off x="3178355" y="4114616"/>
            <a:ext cx="670376" cy="169277"/>
          </a:xfrm>
          <a:prstGeom prst="rect">
            <a:avLst/>
          </a:prstGeom>
        </p:spPr>
        <p:txBody>
          <a:bodyPr wrap="none">
            <a:spAutoFit/>
          </a:bodyPr>
          <a:lstStyle/>
          <a:p>
            <a:r>
              <a:rPr lang="en-US" sz="500" dirty="0">
                <a:latin typeface="Verdana" pitchFamily="34" charset="0"/>
                <a:ea typeface="Verdana" pitchFamily="34" charset="0"/>
                <a:cs typeface="Verdana" pitchFamily="34" charset="0"/>
              </a:rPr>
              <a:t>EPSON </a:t>
            </a:r>
            <a:r>
              <a:rPr lang="en-US" sz="500" dirty="0" smtClean="0">
                <a:latin typeface="Verdana" pitchFamily="34" charset="0"/>
                <a:ea typeface="Verdana" pitchFamily="34" charset="0"/>
                <a:cs typeface="Verdana" pitchFamily="34" charset="0"/>
              </a:rPr>
              <a:t>TM-T20</a:t>
            </a:r>
            <a:endParaRPr lang="en-US" sz="500" dirty="0">
              <a:latin typeface="Verdana" pitchFamily="34" charset="0"/>
              <a:ea typeface="Verdana" pitchFamily="34" charset="0"/>
              <a:cs typeface="Verdana" pitchFamily="34" charset="0"/>
            </a:endParaRPr>
          </a:p>
        </p:txBody>
      </p:sp>
      <p:pic>
        <p:nvPicPr>
          <p:cNvPr id="25" name="Picture 8"/>
          <p:cNvPicPr>
            <a:picLocks noChangeAspect="1" noChangeArrowheads="1"/>
          </p:cNvPicPr>
          <p:nvPr/>
        </p:nvPicPr>
        <p:blipFill>
          <a:blip r:embed="rId9" cstate="print"/>
          <a:srcRect/>
          <a:stretch>
            <a:fillRect/>
          </a:stretch>
        </p:blipFill>
        <p:spPr bwMode="auto">
          <a:xfrm>
            <a:off x="3113881" y="1638300"/>
            <a:ext cx="1039128" cy="955998"/>
          </a:xfrm>
          <a:prstGeom prst="rect">
            <a:avLst/>
          </a:prstGeom>
          <a:noFill/>
          <a:ln w="9525">
            <a:noFill/>
            <a:miter lim="800000"/>
            <a:headEnd/>
            <a:tailEnd/>
          </a:ln>
        </p:spPr>
      </p:pic>
      <p:pic>
        <p:nvPicPr>
          <p:cNvPr id="26" name="Picture 10"/>
          <p:cNvPicPr>
            <a:picLocks noChangeAspect="1" noChangeArrowheads="1"/>
          </p:cNvPicPr>
          <p:nvPr/>
        </p:nvPicPr>
        <p:blipFill>
          <a:blip r:embed="rId10" cstate="print"/>
          <a:srcRect/>
          <a:stretch>
            <a:fillRect/>
          </a:stretch>
        </p:blipFill>
        <p:spPr bwMode="auto">
          <a:xfrm rot="729736">
            <a:off x="5148106" y="2210766"/>
            <a:ext cx="429355" cy="549094"/>
          </a:xfrm>
          <a:prstGeom prst="rect">
            <a:avLst/>
          </a:prstGeom>
          <a:noFill/>
          <a:ln w="9525">
            <a:noFill/>
            <a:miter lim="800000"/>
            <a:headEnd/>
            <a:tailEnd/>
          </a:ln>
        </p:spPr>
      </p:pic>
      <p:sp>
        <p:nvSpPr>
          <p:cNvPr id="4" name="Rectangle 3"/>
          <p:cNvSpPr/>
          <p:nvPr/>
        </p:nvSpPr>
        <p:spPr>
          <a:xfrm>
            <a:off x="2810138" y="3086407"/>
            <a:ext cx="1140056" cy="169277"/>
          </a:xfrm>
          <a:prstGeom prst="rect">
            <a:avLst/>
          </a:prstGeom>
        </p:spPr>
        <p:txBody>
          <a:bodyPr wrap="none">
            <a:spAutoFit/>
          </a:bodyPr>
          <a:lstStyle/>
          <a:p>
            <a:r>
              <a:rPr lang="en-US" sz="500" dirty="0">
                <a:latin typeface="Verdana" pitchFamily="34" charset="0"/>
                <a:ea typeface="Verdana" pitchFamily="34" charset="0"/>
                <a:cs typeface="Verdana" pitchFamily="34" charset="0"/>
              </a:rPr>
              <a:t>M-S Cash Drawer </a:t>
            </a:r>
            <a:r>
              <a:rPr lang="en-US" sz="500" dirty="0" smtClean="0">
                <a:latin typeface="Verdana" pitchFamily="34" charset="0"/>
                <a:ea typeface="Verdana" pitchFamily="34" charset="0"/>
                <a:cs typeface="Verdana" pitchFamily="34" charset="0"/>
              </a:rPr>
              <a:t>N-CR6210B</a:t>
            </a:r>
            <a:endParaRPr lang="en-US" sz="500" dirty="0">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11" cstate="print"/>
          <a:srcRect/>
          <a:stretch>
            <a:fillRect/>
          </a:stretch>
        </p:blipFill>
        <p:spPr bwMode="auto">
          <a:xfrm>
            <a:off x="218290" y="1882140"/>
            <a:ext cx="2305785" cy="2316480"/>
          </a:xfrm>
          <a:prstGeom prst="rect">
            <a:avLst/>
          </a:prstGeom>
          <a:noFill/>
          <a:ln w="9525">
            <a:noFill/>
            <a:miter lim="800000"/>
            <a:headEnd/>
            <a:tailEnd/>
          </a:ln>
        </p:spPr>
      </p:pic>
      <p:sp>
        <p:nvSpPr>
          <p:cNvPr id="27" name="Text Box 13"/>
          <p:cNvSpPr txBox="1">
            <a:spLocks noChangeArrowheads="1"/>
          </p:cNvSpPr>
          <p:nvPr/>
        </p:nvSpPr>
        <p:spPr bwMode="auto">
          <a:xfrm>
            <a:off x="5628481" y="2476500"/>
            <a:ext cx="1436496" cy="137940"/>
          </a:xfrm>
          <a:prstGeom prst="rect">
            <a:avLst/>
          </a:prstGeom>
          <a:noFill/>
          <a:ln w="9525">
            <a:noFill/>
            <a:miter lim="800000"/>
            <a:headEnd/>
            <a:tailEnd/>
          </a:ln>
        </p:spPr>
        <p:txBody>
          <a:bodyPr wrap="square" lIns="60405" tIns="30203" rIns="60405" bIns="30203">
            <a:spAutoFit/>
          </a:bodyPr>
          <a:lstStyle/>
          <a:p>
            <a:r>
              <a:rPr lang="en-US" sz="500" dirty="0" smtClean="0">
                <a:latin typeface="Verdana" pitchFamily="34" charset="0"/>
              </a:rPr>
              <a:t>ID Tech </a:t>
            </a:r>
            <a:r>
              <a:rPr lang="en-US" sz="500" dirty="0" err="1" smtClean="0">
                <a:latin typeface="Verdana" pitchFamily="34" charset="0"/>
              </a:rPr>
              <a:t>VersaScan</a:t>
            </a:r>
            <a:r>
              <a:rPr lang="en-US" sz="500" dirty="0" smtClean="0">
                <a:latin typeface="Verdana" pitchFamily="34" charset="0"/>
              </a:rPr>
              <a:t> Barcode Scanner</a:t>
            </a:r>
            <a:endParaRPr lang="en-US" sz="500" dirty="0">
              <a:latin typeface="Verdana" pitchFamily="34" charset="0"/>
            </a:endParaRPr>
          </a:p>
        </p:txBody>
      </p:sp>
    </p:spTree>
    <p:extLst>
      <p:ext uri="{BB962C8B-B14F-4D97-AF65-F5344CB8AC3E}">
        <p14:creationId xmlns:p14="http://schemas.microsoft.com/office/powerpoint/2010/main" xmlns="" val="5868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8281" y="800102"/>
            <a:ext cx="3048000" cy="3177759"/>
          </a:xfrm>
          <a:prstGeom prst="rect">
            <a:avLst/>
          </a:prstGeom>
        </p:spPr>
        <p:txBody>
          <a:bodyPr wrap="square" lIns="91407" tIns="45703" rIns="91407" bIns="45703">
            <a:spAutoFit/>
          </a:bodyPr>
          <a:lstStyle/>
          <a:p>
            <a:pPr>
              <a:buFont typeface="Arial" charset="0"/>
              <a:buChar char="•"/>
            </a:pPr>
            <a:r>
              <a:rPr lang="en-US" sz="1000" dirty="0" smtClean="0">
                <a:latin typeface="Verdana" pitchFamily="34" charset="0"/>
                <a:ea typeface="Verdana" pitchFamily="34" charset="0"/>
                <a:cs typeface="Verdana" pitchFamily="34" charset="0"/>
              </a:rPr>
              <a:t>Replace traditional terminal</a:t>
            </a:r>
          </a:p>
          <a:p>
            <a:pPr>
              <a:buFont typeface="Arial" charset="0"/>
              <a:buChar char="•"/>
            </a:pPr>
            <a:r>
              <a:rPr lang="en-US" sz="1000" dirty="0" smtClean="0">
                <a:latin typeface="Verdana" pitchFamily="34" charset="0"/>
                <a:ea typeface="Verdana" pitchFamily="34" charset="0"/>
                <a:cs typeface="Verdana" pitchFamily="34" charset="0"/>
              </a:rPr>
              <a:t>Use merchant’s own Windows</a:t>
            </a:r>
            <a:r>
              <a:rPr lang="en-US" sz="950" baseline="30000" dirty="0" smtClean="0">
                <a:latin typeface="Verdana" pitchFamily="34" charset="0"/>
                <a:ea typeface="Verdana" pitchFamily="34" charset="0"/>
                <a:cs typeface="Verdana" pitchFamily="34" charset="0"/>
              </a:rPr>
              <a:t>®</a:t>
            </a:r>
            <a:r>
              <a:rPr lang="en-US" sz="1000" dirty="0" smtClean="0">
                <a:latin typeface="Verdana" pitchFamily="34" charset="0"/>
                <a:ea typeface="Verdana" pitchFamily="34" charset="0"/>
                <a:cs typeface="Verdana" pitchFamily="34" charset="0"/>
              </a:rPr>
              <a:t> computer/laptops</a:t>
            </a:r>
          </a:p>
          <a:p>
            <a:pPr lvl="1"/>
            <a:endParaRPr lang="en-US" sz="1000" dirty="0" smtClean="0">
              <a:latin typeface="Verdana" pitchFamily="34" charset="0"/>
              <a:ea typeface="Verdana" pitchFamily="34" charset="0"/>
              <a:cs typeface="Verdana" pitchFamily="34" charset="0"/>
            </a:endParaRPr>
          </a:p>
          <a:p>
            <a:pPr>
              <a:buFont typeface="Arial" charset="0"/>
              <a:buChar char="•"/>
            </a:pPr>
            <a:r>
              <a:rPr lang="en-US" sz="1000" dirty="0" smtClean="0">
                <a:latin typeface="Verdana" pitchFamily="34" charset="0"/>
                <a:ea typeface="Verdana" pitchFamily="34" charset="0"/>
                <a:cs typeface="Verdana" pitchFamily="34" charset="0"/>
              </a:rPr>
              <a:t>Internet Processing</a:t>
            </a:r>
          </a:p>
          <a:p>
            <a:pPr lvl="1"/>
            <a:endParaRPr lang="en-US" sz="1000" dirty="0" smtClean="0">
              <a:latin typeface="Verdana" pitchFamily="34" charset="0"/>
              <a:ea typeface="Verdana" pitchFamily="34" charset="0"/>
              <a:cs typeface="Verdana" pitchFamily="34" charset="0"/>
            </a:endParaRPr>
          </a:p>
          <a:p>
            <a:pPr>
              <a:buFont typeface="Arial" charset="0"/>
              <a:buChar char="•"/>
            </a:pPr>
            <a:r>
              <a:rPr lang="en-US" sz="1000" dirty="0" smtClean="0">
                <a:latin typeface="Verdana" pitchFamily="34" charset="0"/>
                <a:ea typeface="Verdana" pitchFamily="34" charset="0"/>
                <a:cs typeface="Verdana" pitchFamily="34" charset="0"/>
              </a:rPr>
              <a:t>Manager Controls</a:t>
            </a:r>
          </a:p>
          <a:p>
            <a:pPr lvl="1">
              <a:buFont typeface="Arial" charset="0"/>
              <a:buChar char="•"/>
            </a:pPr>
            <a:r>
              <a:rPr lang="en-US" sz="1000" dirty="0" smtClean="0">
                <a:latin typeface="Verdana" pitchFamily="34" charset="0"/>
                <a:ea typeface="Verdana" pitchFamily="34" charset="0"/>
                <a:cs typeface="Verdana" pitchFamily="34" charset="0"/>
              </a:rPr>
              <a:t> Prevent internet surfing</a:t>
            </a:r>
          </a:p>
          <a:p>
            <a:pPr lvl="1">
              <a:buFont typeface="Arial" charset="0"/>
              <a:buChar char="•"/>
            </a:pPr>
            <a:r>
              <a:rPr lang="en-US" sz="1000" dirty="0" smtClean="0">
                <a:latin typeface="Verdana" pitchFamily="34" charset="0"/>
                <a:ea typeface="Verdana" pitchFamily="34" charset="0"/>
                <a:cs typeface="Verdana" pitchFamily="34" charset="0"/>
              </a:rPr>
              <a:t> Track sales by clerk ID</a:t>
            </a:r>
          </a:p>
          <a:p>
            <a:pPr lvl="1">
              <a:buFont typeface="Arial" charset="0"/>
              <a:buChar char="•"/>
            </a:pPr>
            <a:r>
              <a:rPr lang="en-US" sz="1000" dirty="0" smtClean="0">
                <a:latin typeface="Verdana" pitchFamily="34" charset="0"/>
                <a:ea typeface="Verdana" pitchFamily="34" charset="0"/>
                <a:cs typeface="Verdana" pitchFamily="34" charset="0"/>
              </a:rPr>
              <a:t> Block Refunds and Voids</a:t>
            </a:r>
          </a:p>
          <a:p>
            <a:endParaRPr lang="en-US" sz="1000" dirty="0" smtClean="0">
              <a:latin typeface="Verdana" pitchFamily="34" charset="0"/>
              <a:ea typeface="Verdana" pitchFamily="34" charset="0"/>
              <a:cs typeface="Verdana" pitchFamily="34" charset="0"/>
            </a:endParaRPr>
          </a:p>
          <a:p>
            <a:pPr>
              <a:buFont typeface="Arial" charset="0"/>
              <a:buChar char="•"/>
            </a:pPr>
            <a:r>
              <a:rPr lang="en-US" sz="1000" dirty="0" smtClean="0">
                <a:latin typeface="Verdana" pitchFamily="34" charset="0"/>
                <a:ea typeface="Verdana" pitchFamily="34" charset="0"/>
                <a:cs typeface="Verdana" pitchFamily="34" charset="0"/>
              </a:rPr>
              <a:t>Receipts</a:t>
            </a:r>
          </a:p>
          <a:p>
            <a:pPr lvl="1">
              <a:buFont typeface="Arial" charset="0"/>
              <a:buChar char="•"/>
            </a:pPr>
            <a:r>
              <a:rPr lang="en-US" sz="1000" dirty="0" smtClean="0">
                <a:latin typeface="Verdana" pitchFamily="34" charset="0"/>
                <a:ea typeface="Verdana" pitchFamily="34" charset="0"/>
                <a:cs typeface="Verdana" pitchFamily="34" charset="0"/>
              </a:rPr>
              <a:t> Any Windows-compatible printer</a:t>
            </a:r>
          </a:p>
          <a:p>
            <a:pPr lvl="1">
              <a:buFont typeface="Arial" charset="0"/>
              <a:buChar char="•"/>
            </a:pPr>
            <a:r>
              <a:rPr lang="en-US" sz="1000" dirty="0" smtClean="0">
                <a:latin typeface="Verdana" pitchFamily="34" charset="0"/>
                <a:ea typeface="Verdana" pitchFamily="34" charset="0"/>
                <a:cs typeface="Verdana" pitchFamily="34" charset="0"/>
              </a:rPr>
              <a:t> Customizable Receipts</a:t>
            </a:r>
          </a:p>
          <a:p>
            <a:pPr lvl="1">
              <a:buFont typeface="Arial" charset="0"/>
              <a:buChar char="•"/>
            </a:pPr>
            <a:r>
              <a:rPr lang="en-US" sz="1000" dirty="0" smtClean="0">
                <a:latin typeface="Verdana" pitchFamily="34" charset="0"/>
                <a:ea typeface="Verdana" pitchFamily="34" charset="0"/>
                <a:cs typeface="Verdana" pitchFamily="34" charset="0"/>
              </a:rPr>
              <a:t> </a:t>
            </a:r>
            <a:r>
              <a:rPr lang="en-US" sz="1000" dirty="0" err="1" smtClean="0">
                <a:latin typeface="Verdana" pitchFamily="34" charset="0"/>
                <a:ea typeface="Verdana" pitchFamily="34" charset="0"/>
                <a:cs typeface="Verdana" pitchFamily="34" charset="0"/>
              </a:rPr>
              <a:t>eMail</a:t>
            </a:r>
            <a:r>
              <a:rPr lang="en-US" sz="1000" dirty="0" smtClean="0">
                <a:latin typeface="Verdana" pitchFamily="34" charset="0"/>
                <a:ea typeface="Verdana" pitchFamily="34" charset="0"/>
                <a:cs typeface="Verdana" pitchFamily="34" charset="0"/>
              </a:rPr>
              <a:t> receipts</a:t>
            </a:r>
          </a:p>
          <a:p>
            <a:pPr lvl="1"/>
            <a:endParaRPr lang="en-US" sz="1050" dirty="0" smtClean="0">
              <a:latin typeface="Verdana" pitchFamily="34" charset="0"/>
              <a:ea typeface="Verdana" pitchFamily="34" charset="0"/>
              <a:cs typeface="Verdana" pitchFamily="34" charset="0"/>
            </a:endParaRPr>
          </a:p>
          <a:p>
            <a:pPr>
              <a:buFont typeface="Arial" charset="0"/>
              <a:buChar char="•"/>
            </a:pPr>
            <a:r>
              <a:rPr lang="en-US" sz="1000" dirty="0" smtClean="0">
                <a:latin typeface="Verdana" pitchFamily="34" charset="0"/>
                <a:ea typeface="Verdana" pitchFamily="34" charset="0"/>
                <a:cs typeface="Verdana" pitchFamily="34" charset="0"/>
              </a:rPr>
              <a:t>ePNInventory</a:t>
            </a:r>
          </a:p>
          <a:p>
            <a:pPr lvl="1">
              <a:buFont typeface="Arial" charset="0"/>
              <a:buChar char="•"/>
            </a:pPr>
            <a:r>
              <a:rPr lang="en-US" sz="1000" dirty="0" smtClean="0">
                <a:latin typeface="Verdana" pitchFamily="34" charset="0"/>
                <a:ea typeface="Verdana" pitchFamily="34" charset="0"/>
                <a:cs typeface="Verdana" pitchFamily="34" charset="0"/>
              </a:rPr>
              <a:t> Order Builder</a:t>
            </a:r>
          </a:p>
          <a:p>
            <a:pPr lvl="1">
              <a:buFont typeface="Arial" charset="0"/>
              <a:buChar char="•"/>
            </a:pPr>
            <a:r>
              <a:rPr lang="en-US" sz="1000" dirty="0" smtClean="0">
                <a:latin typeface="Verdana" pitchFamily="34" charset="0"/>
                <a:ea typeface="Verdana" pitchFamily="34" charset="0"/>
                <a:cs typeface="Verdana" pitchFamily="34" charset="0"/>
              </a:rPr>
              <a:t> Receive Inventory</a:t>
            </a:r>
          </a:p>
          <a:p>
            <a:endParaRPr lang="en-US" sz="1000" dirty="0" smtClean="0">
              <a:latin typeface="Verdana" pitchFamily="34" charset="0"/>
              <a:ea typeface="Verdana" pitchFamily="34" charset="0"/>
              <a:cs typeface="Verdana" pitchFamily="34" charset="0"/>
            </a:endParaRPr>
          </a:p>
        </p:txBody>
      </p:sp>
      <p:pic>
        <p:nvPicPr>
          <p:cNvPr id="9" name="Picture 8" descr="ePNJPOS image.jpg"/>
          <p:cNvPicPr>
            <a:picLocks noChangeAspect="1"/>
          </p:cNvPicPr>
          <p:nvPr/>
        </p:nvPicPr>
        <p:blipFill>
          <a:blip r:embed="rId3" cstate="print"/>
          <a:stretch>
            <a:fillRect/>
          </a:stretch>
        </p:blipFill>
        <p:spPr>
          <a:xfrm>
            <a:off x="4561681" y="241303"/>
            <a:ext cx="2362200" cy="560762"/>
          </a:xfrm>
          <a:prstGeom prst="rect">
            <a:avLst/>
          </a:prstGeom>
        </p:spPr>
      </p:pic>
      <p:sp>
        <p:nvSpPr>
          <p:cNvPr id="11" name="TextBox 10"/>
          <p:cNvSpPr txBox="1"/>
          <p:nvPr/>
        </p:nvSpPr>
        <p:spPr>
          <a:xfrm>
            <a:off x="2428081" y="723901"/>
            <a:ext cx="2514600" cy="2585289"/>
          </a:xfrm>
          <a:prstGeom prst="rect">
            <a:avLst/>
          </a:prstGeom>
          <a:noFill/>
        </p:spPr>
        <p:txBody>
          <a:bodyPr wrap="square" lIns="91407" tIns="45703" rIns="91407" bIns="45703" rtlCol="0">
            <a:spAutoFit/>
          </a:bodyPr>
          <a:lstStyle/>
          <a:p>
            <a:pPr>
              <a:buFont typeface="Arial" charset="0"/>
              <a:buChar char="•"/>
            </a:pPr>
            <a:r>
              <a:rPr lang="en-US" sz="1000" dirty="0" smtClean="0">
                <a:latin typeface="Verdana" pitchFamily="34" charset="0"/>
              </a:rPr>
              <a:t>Transaction Types</a:t>
            </a:r>
          </a:p>
          <a:p>
            <a:pPr lvl="1">
              <a:buFont typeface="Arial" charset="0"/>
              <a:buChar char="•"/>
            </a:pPr>
            <a:r>
              <a:rPr lang="en-US" sz="1000" dirty="0" smtClean="0">
                <a:latin typeface="Verdana" pitchFamily="34" charset="0"/>
              </a:rPr>
              <a:t> Swiped or Keyed Credit Card</a:t>
            </a:r>
          </a:p>
          <a:p>
            <a:pPr lvl="1">
              <a:buFont typeface="Arial" charset="0"/>
              <a:buChar char="•"/>
            </a:pPr>
            <a:r>
              <a:rPr lang="en-US" sz="1000" dirty="0" smtClean="0">
                <a:latin typeface="Verdana" pitchFamily="34" charset="0"/>
              </a:rPr>
              <a:t> PIN Debit </a:t>
            </a:r>
          </a:p>
          <a:p>
            <a:pPr lvl="1">
              <a:buFont typeface="Arial" charset="0"/>
              <a:buChar char="•"/>
            </a:pPr>
            <a:r>
              <a:rPr lang="en-US" sz="1000" dirty="0" smtClean="0">
                <a:latin typeface="Verdana" pitchFamily="34" charset="0"/>
              </a:rPr>
              <a:t> Refunds, Voids, Auth Only</a:t>
            </a:r>
          </a:p>
          <a:p>
            <a:pPr lvl="1">
              <a:buFont typeface="Arial" charset="0"/>
              <a:buChar char="•"/>
            </a:pPr>
            <a:r>
              <a:rPr lang="en-US" sz="1000" dirty="0" smtClean="0">
                <a:latin typeface="Verdana" pitchFamily="34" charset="0"/>
              </a:rPr>
              <a:t> Cash</a:t>
            </a:r>
          </a:p>
          <a:p>
            <a:pPr lvl="1">
              <a:buFont typeface="Arial" charset="0"/>
              <a:buChar char="•"/>
            </a:pPr>
            <a:r>
              <a:rPr lang="en-US" sz="1000" dirty="0" smtClean="0">
                <a:latin typeface="Verdana" pitchFamily="34" charset="0"/>
              </a:rPr>
              <a:t> Checks </a:t>
            </a:r>
          </a:p>
          <a:p>
            <a:pPr lvl="1">
              <a:buFont typeface="Arial" charset="0"/>
              <a:buChar char="•"/>
            </a:pPr>
            <a:r>
              <a:rPr lang="en-US" sz="1000" dirty="0" smtClean="0">
                <a:latin typeface="Verdana" pitchFamily="34" charset="0"/>
              </a:rPr>
              <a:t> Gift Card and Loyalty</a:t>
            </a:r>
          </a:p>
          <a:p>
            <a:pPr lvl="1">
              <a:buFont typeface="Arial" charset="0"/>
              <a:buChar char="•"/>
            </a:pPr>
            <a:r>
              <a:rPr lang="en-US" sz="1000" dirty="0" smtClean="0">
                <a:latin typeface="Verdana" pitchFamily="34" charset="0"/>
              </a:rPr>
              <a:t> Purchase Card Level 2</a:t>
            </a:r>
          </a:p>
          <a:p>
            <a:pPr lvl="1">
              <a:buFont typeface="Arial" charset="0"/>
              <a:buChar char="•"/>
            </a:pPr>
            <a:r>
              <a:rPr lang="en-US" sz="1000" dirty="0" smtClean="0">
                <a:latin typeface="Verdana" pitchFamily="34" charset="0"/>
              </a:rPr>
              <a:t> Signature Capture</a:t>
            </a:r>
          </a:p>
          <a:p>
            <a:pPr lvl="1">
              <a:buFont typeface="Arial" charset="0"/>
              <a:buChar char="•"/>
            </a:pPr>
            <a:endParaRPr lang="en-US" sz="1000" dirty="0" smtClean="0">
              <a:latin typeface="Verdana" pitchFamily="34" charset="0"/>
            </a:endParaRPr>
          </a:p>
          <a:p>
            <a:pPr lvl="1">
              <a:buFont typeface="Arial" charset="0"/>
              <a:buChar char="•"/>
            </a:pPr>
            <a:endParaRPr lang="en-US" sz="1000" dirty="0" smtClean="0">
              <a:latin typeface="Verdana" pitchFamily="34" charset="0"/>
            </a:endParaRPr>
          </a:p>
          <a:p>
            <a:pPr lvl="1">
              <a:buFont typeface="Arial" charset="0"/>
              <a:buChar char="•"/>
            </a:pPr>
            <a:endParaRPr lang="en-US" sz="1000" dirty="0" smtClean="0">
              <a:latin typeface="Verdana" pitchFamily="34" charset="0"/>
            </a:endParaRPr>
          </a:p>
          <a:p>
            <a:pPr lvl="1">
              <a:buFont typeface="Arial" charset="0"/>
              <a:buChar char="•"/>
            </a:pPr>
            <a:endParaRPr lang="en-US" sz="1000" dirty="0" smtClean="0">
              <a:latin typeface="Verdana" pitchFamily="34" charset="0"/>
            </a:endParaRPr>
          </a:p>
          <a:p>
            <a:pPr lvl="1">
              <a:buFont typeface="Arial" charset="0"/>
              <a:buChar char="•"/>
            </a:pPr>
            <a:endParaRPr lang="en-US" sz="1000" dirty="0" smtClean="0">
              <a:latin typeface="Verdana" pitchFamily="34" charset="0"/>
            </a:endParaRPr>
          </a:p>
          <a:p>
            <a:pPr>
              <a:buFont typeface="Arial" charset="0"/>
              <a:buChar char="•"/>
            </a:pPr>
            <a:r>
              <a:rPr lang="en-US" b="1" dirty="0" smtClean="0">
                <a:solidFill>
                  <a:srgbClr val="FF0000"/>
                </a:solidFill>
                <a:latin typeface="Verdana" pitchFamily="34" charset="0"/>
              </a:rPr>
              <a:t> PA-DSS Certified!</a:t>
            </a:r>
          </a:p>
        </p:txBody>
      </p:sp>
      <p:pic>
        <p:nvPicPr>
          <p:cNvPr id="8" name="Picture 2"/>
          <p:cNvPicPr>
            <a:picLocks noChangeAspect="1" noChangeArrowheads="1"/>
          </p:cNvPicPr>
          <p:nvPr/>
        </p:nvPicPr>
        <p:blipFill>
          <a:blip r:embed="rId4" cstate="print"/>
          <a:srcRect/>
          <a:stretch>
            <a:fillRect/>
          </a:stretch>
        </p:blipFill>
        <p:spPr bwMode="auto">
          <a:xfrm>
            <a:off x="4790281" y="876300"/>
            <a:ext cx="2108200" cy="308864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xEl>
                                              <p:pRg st="14" end="14"/>
                                            </p:txEl>
                                          </p:spTgt>
                                        </p:tgtEl>
                                        <p:attrNameLst>
                                          <p:attrName>style.visibility</p:attrName>
                                        </p:attrNameLst>
                                      </p:cBhvr>
                                      <p:to>
                                        <p:strVal val="visible"/>
                                      </p:to>
                                    </p:set>
                                    <p:anim calcmode="lin" valueType="num">
                                      <p:cBhvr>
                                        <p:cTn id="7" dur="100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14" end="14"/>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28283" y="647700"/>
            <a:ext cx="2524635" cy="3467100"/>
          </a:xfrm>
          <a:prstGeom prst="rect">
            <a:avLst/>
          </a:prstGeom>
          <a:noFill/>
          <a:ln w="9525">
            <a:noFill/>
            <a:miter lim="800000"/>
            <a:headEnd/>
            <a:tailEnd/>
          </a:ln>
        </p:spPr>
      </p:pic>
      <p:sp>
        <p:nvSpPr>
          <p:cNvPr id="3" name="Content Placeholder 2"/>
          <p:cNvSpPr>
            <a:spLocks noGrp="1"/>
          </p:cNvSpPr>
          <p:nvPr>
            <p:ph idx="1"/>
          </p:nvPr>
        </p:nvSpPr>
        <p:spPr>
          <a:xfrm>
            <a:off x="218281" y="723902"/>
            <a:ext cx="3581400" cy="2867448"/>
          </a:xfrm>
        </p:spPr>
        <p:txBody>
          <a:bodyPr/>
          <a:lstStyle/>
          <a:p>
            <a:r>
              <a:rPr lang="en-US" sz="1800" dirty="0" smtClean="0">
                <a:latin typeface="Verdana" pitchFamily="34" charset="0"/>
                <a:ea typeface="Verdana" pitchFamily="34" charset="0"/>
                <a:cs typeface="Verdana" pitchFamily="34" charset="0"/>
              </a:rPr>
              <a:t>Receive Inventory</a:t>
            </a:r>
          </a:p>
          <a:p>
            <a:pPr lvl="1"/>
            <a:r>
              <a:rPr lang="en-US" sz="1200" dirty="0" smtClean="0">
                <a:latin typeface="Verdana" pitchFamily="34" charset="0"/>
                <a:ea typeface="Verdana" pitchFamily="34" charset="0"/>
                <a:cs typeface="Verdana" pitchFamily="34" charset="0"/>
              </a:rPr>
              <a:t>Record when product is received</a:t>
            </a:r>
          </a:p>
          <a:p>
            <a:pPr>
              <a:buNone/>
            </a:pPr>
            <a:endParaRPr lang="en-US" sz="1800" dirty="0" smtClean="0">
              <a:latin typeface="Verdana" pitchFamily="34" charset="0"/>
              <a:ea typeface="Verdana" pitchFamily="34" charset="0"/>
              <a:cs typeface="Verdana" pitchFamily="34" charset="0"/>
            </a:endParaRPr>
          </a:p>
          <a:p>
            <a:r>
              <a:rPr lang="en-US" sz="1800" dirty="0" smtClean="0">
                <a:latin typeface="Verdana" pitchFamily="34" charset="0"/>
                <a:ea typeface="Verdana" pitchFamily="34" charset="0"/>
                <a:cs typeface="Verdana" pitchFamily="34" charset="0"/>
              </a:rPr>
              <a:t>Order Builder</a:t>
            </a:r>
          </a:p>
          <a:p>
            <a:pPr lvl="1"/>
            <a:r>
              <a:rPr lang="en-US" sz="1200" dirty="0" smtClean="0">
                <a:latin typeface="Verdana" pitchFamily="34" charset="0"/>
                <a:ea typeface="Verdana" pitchFamily="34" charset="0"/>
                <a:cs typeface="Verdana" pitchFamily="34" charset="0"/>
              </a:rPr>
              <a:t>Record product(s) customer is purchasing</a:t>
            </a:r>
          </a:p>
          <a:p>
            <a:pPr lvl="1"/>
            <a:r>
              <a:rPr lang="en-US" sz="1200" dirty="0" smtClean="0">
                <a:latin typeface="Verdana" pitchFamily="34" charset="0"/>
                <a:ea typeface="Verdana" pitchFamily="34" charset="0"/>
                <a:cs typeface="Verdana" pitchFamily="34" charset="0"/>
              </a:rPr>
              <a:t>Automatically populates amount in JPOS</a:t>
            </a:r>
          </a:p>
          <a:p>
            <a:pPr>
              <a:buNone/>
            </a:pPr>
            <a:endParaRPr lang="en-US" sz="1600" dirty="0" smtClean="0">
              <a:latin typeface="Verdana" pitchFamily="34" charset="0"/>
              <a:ea typeface="Verdana" pitchFamily="34" charset="0"/>
              <a:cs typeface="Verdana" pitchFamily="34" charset="0"/>
            </a:endParaRPr>
          </a:p>
          <a:p>
            <a:pPr>
              <a:buNone/>
            </a:pPr>
            <a:endParaRPr lang="en-US" sz="1600" dirty="0" smtClean="0">
              <a:latin typeface="Verdana" pitchFamily="34" charset="0"/>
              <a:ea typeface="Verdana" pitchFamily="34" charset="0"/>
              <a:cs typeface="Verdana" pitchFamily="34" charset="0"/>
            </a:endParaRPr>
          </a:p>
          <a:p>
            <a:pPr>
              <a:buNone/>
            </a:pPr>
            <a:r>
              <a:rPr lang="en-US" sz="1600" dirty="0" smtClean="0">
                <a:latin typeface="Verdana" pitchFamily="34" charset="0"/>
                <a:ea typeface="Verdana" pitchFamily="34" charset="0"/>
                <a:cs typeface="Verdana" pitchFamily="34" charset="0"/>
              </a:rPr>
              <a:t>Both support barcode scanners from Symbol and HP</a:t>
            </a:r>
          </a:p>
        </p:txBody>
      </p:sp>
      <p:sp>
        <p:nvSpPr>
          <p:cNvPr id="5" name="Rectangle 4"/>
          <p:cNvSpPr/>
          <p:nvPr/>
        </p:nvSpPr>
        <p:spPr>
          <a:xfrm>
            <a:off x="3875882" y="190500"/>
            <a:ext cx="2848280" cy="338554"/>
          </a:xfrm>
          <a:prstGeom prst="rect">
            <a:avLst/>
          </a:prstGeom>
        </p:spPr>
        <p:txBody>
          <a:bodyPr wrap="none">
            <a:spAutoFit/>
          </a:bodyPr>
          <a:lstStyle/>
          <a:p>
            <a:r>
              <a:rPr lang="en-US" sz="16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PNJPOS w/ </a:t>
            </a:r>
            <a:r>
              <a:rPr lang="en-US" sz="16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PNInventory</a:t>
            </a:r>
            <a:endParaRPr lang="en-US" sz="1400" dirty="0">
              <a:solidFill>
                <a:schemeClr val="accent6">
                  <a:lumMod val="75000"/>
                </a:schemeClr>
              </a:solidFill>
              <a:effectLst>
                <a:outerShdw blurRad="38100" dist="38100" dir="2700000" algn="tl">
                  <a:srgbClr val="000000">
                    <a:alpha val="43137"/>
                  </a:srgbClr>
                </a:outerShdw>
              </a:effectLst>
            </a:endParaRPr>
          </a:p>
        </p:txBody>
      </p:sp>
      <p:sp>
        <p:nvSpPr>
          <p:cNvPr id="7" name="Oval 6"/>
          <p:cNvSpPr/>
          <p:nvPr/>
        </p:nvSpPr>
        <p:spPr bwMode="auto">
          <a:xfrm>
            <a:off x="3952081" y="3695701"/>
            <a:ext cx="1143000" cy="533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6491" y="190500"/>
            <a:ext cx="2044791"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Receive Inventory</a:t>
            </a:r>
            <a:endParaRPr lang="en-US" sz="1400"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142081" y="800100"/>
            <a:ext cx="2971800" cy="2893100"/>
          </a:xfrm>
          <a:prstGeom prst="rect">
            <a:avLst/>
          </a:prstGeom>
          <a:noFill/>
        </p:spPr>
        <p:txBody>
          <a:bodyPr wrap="square" rtlCol="0">
            <a:spAutoFit/>
          </a:bodyPr>
          <a:lstStyle/>
          <a:p>
            <a:r>
              <a:rPr lang="en-US" sz="1400" dirty="0" smtClean="0">
                <a:latin typeface="Verdana" pitchFamily="34" charset="0"/>
                <a:ea typeface="Verdana" pitchFamily="34" charset="0"/>
                <a:cs typeface="Verdana" pitchFamily="34" charset="0"/>
              </a:rPr>
              <a:t>Use to record product delivered to merchant’s store or warehouse</a:t>
            </a: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pPr marL="228600" indent="-228600">
              <a:buAutoNum type="arabicPeriod"/>
            </a:pPr>
            <a:r>
              <a:rPr lang="en-US" dirty="0" smtClean="0">
                <a:latin typeface="Verdana" pitchFamily="34" charset="0"/>
                <a:ea typeface="Verdana" pitchFamily="34" charset="0"/>
                <a:cs typeface="Verdana" pitchFamily="34" charset="0"/>
              </a:rPr>
              <a:t>Select product/item received</a:t>
            </a:r>
          </a:p>
          <a:p>
            <a:pPr marL="228600" indent="-228600">
              <a:buAutoNum type="arabicPeriod"/>
            </a:pPr>
            <a:r>
              <a:rPr lang="en-US" dirty="0" smtClean="0">
                <a:latin typeface="Verdana" pitchFamily="34" charset="0"/>
                <a:ea typeface="Verdana" pitchFamily="34" charset="0"/>
                <a:cs typeface="Verdana" pitchFamily="34" charset="0"/>
              </a:rPr>
              <a:t>Enter quantity received</a:t>
            </a:r>
          </a:p>
          <a:p>
            <a:pPr marL="228600" indent="-228600">
              <a:buAutoNum type="arabicPeriod"/>
            </a:pPr>
            <a:r>
              <a:rPr lang="en-US" dirty="0" smtClean="0">
                <a:latin typeface="Verdana" pitchFamily="34" charset="0"/>
                <a:ea typeface="Verdana" pitchFamily="34" charset="0"/>
                <a:cs typeface="Verdana" pitchFamily="34" charset="0"/>
              </a:rPr>
              <a:t>Actions</a:t>
            </a:r>
          </a:p>
          <a:p>
            <a:pPr marL="742950" lvl="1" indent="-285750">
              <a:buFont typeface="+mj-lt"/>
              <a:buAutoNum type="romanLcPeriod"/>
            </a:pPr>
            <a:r>
              <a:rPr lang="en-US" sz="1100" dirty="0" smtClean="0">
                <a:latin typeface="Verdana" pitchFamily="34" charset="0"/>
                <a:ea typeface="Verdana" pitchFamily="34" charset="0"/>
                <a:cs typeface="Verdana" pitchFamily="34" charset="0"/>
              </a:rPr>
              <a:t>Receive Stock</a:t>
            </a:r>
          </a:p>
          <a:p>
            <a:pPr marL="742950" lvl="1" indent="-285750">
              <a:buFont typeface="+mj-lt"/>
              <a:buAutoNum type="romanLcPeriod"/>
            </a:pPr>
            <a:r>
              <a:rPr lang="en-US" sz="1100" dirty="0" smtClean="0">
                <a:latin typeface="Verdana" pitchFamily="34" charset="0"/>
                <a:ea typeface="Verdana" pitchFamily="34" charset="0"/>
                <a:cs typeface="Verdana" pitchFamily="34" charset="0"/>
              </a:rPr>
              <a:t>Account For Shrinkage</a:t>
            </a:r>
          </a:p>
          <a:p>
            <a:pPr marL="742950" lvl="1" indent="-285750">
              <a:buFont typeface="+mj-lt"/>
              <a:buAutoNum type="romanLcPeriod"/>
            </a:pPr>
            <a:r>
              <a:rPr lang="en-US" sz="1100" dirty="0" smtClean="0">
                <a:latin typeface="Verdana" pitchFamily="34" charset="0"/>
                <a:ea typeface="Verdana" pitchFamily="34" charset="0"/>
                <a:cs typeface="Verdana" pitchFamily="34" charset="0"/>
              </a:rPr>
              <a:t>Add to Stock</a:t>
            </a:r>
          </a:p>
          <a:p>
            <a:pPr marL="742950" lvl="1" indent="-285750">
              <a:buFont typeface="+mj-lt"/>
              <a:buAutoNum type="romanLcPeriod"/>
            </a:pPr>
            <a:r>
              <a:rPr lang="en-US" sz="1100" dirty="0" smtClean="0">
                <a:latin typeface="Verdana" pitchFamily="34" charset="0"/>
                <a:ea typeface="Verdana" pitchFamily="34" charset="0"/>
                <a:cs typeface="Verdana" pitchFamily="34" charset="0"/>
              </a:rPr>
              <a:t>Add A Note</a:t>
            </a:r>
          </a:p>
          <a:p>
            <a:r>
              <a:rPr lang="en-US" dirty="0" smtClean="0">
                <a:latin typeface="Verdana" pitchFamily="34" charset="0"/>
                <a:ea typeface="Verdana" pitchFamily="34" charset="0"/>
                <a:cs typeface="Verdana" pitchFamily="34" charset="0"/>
              </a:rPr>
              <a:t>4. Enter Invoice Number</a:t>
            </a:r>
          </a:p>
          <a:p>
            <a:r>
              <a:rPr lang="en-US" dirty="0" smtClean="0">
                <a:latin typeface="Verdana" pitchFamily="34" charset="0"/>
                <a:ea typeface="Verdana" pitchFamily="34" charset="0"/>
                <a:cs typeface="Verdana" pitchFamily="34" charset="0"/>
              </a:rPr>
              <a:t>5. Add a comment</a:t>
            </a:r>
          </a:p>
          <a:p>
            <a:endParaRPr lang="en-US" dirty="0">
              <a:latin typeface="Verdana" pitchFamily="34" charset="0"/>
              <a:ea typeface="Verdana" pitchFamily="34" charset="0"/>
              <a:cs typeface="Verdana" pitchFamily="34" charset="0"/>
            </a:endParaRPr>
          </a:p>
        </p:txBody>
      </p:sp>
      <p:cxnSp>
        <p:nvCxnSpPr>
          <p:cNvPr id="11" name="Straight Connector 10"/>
          <p:cNvCxnSpPr/>
          <p:nvPr/>
        </p:nvCxnSpPr>
        <p:spPr bwMode="auto">
          <a:xfrm>
            <a:off x="599281" y="1638300"/>
            <a:ext cx="1828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26" name="Picture 2"/>
          <p:cNvPicPr>
            <a:picLocks noGrp="1" noChangeAspect="1" noChangeArrowheads="1"/>
          </p:cNvPicPr>
          <p:nvPr>
            <p:ph idx="1"/>
          </p:nvPr>
        </p:nvPicPr>
        <p:blipFill>
          <a:blip r:embed="rId2" cstate="print"/>
          <a:srcRect/>
          <a:stretch>
            <a:fillRect/>
          </a:stretch>
        </p:blipFill>
        <p:spPr bwMode="auto">
          <a:xfrm>
            <a:off x="3266291" y="876300"/>
            <a:ext cx="3598573" cy="286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0685" y="144780"/>
            <a:ext cx="2807179" cy="338554"/>
          </a:xfrm>
          <a:prstGeom prst="rect">
            <a:avLst/>
          </a:prstGeom>
        </p:spPr>
        <p:txBody>
          <a:bodyPr wrap="none">
            <a:spAutoFit/>
          </a:bodyPr>
          <a:lstStyle/>
          <a:p>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Order Builder in </a:t>
            </a:r>
            <a:r>
              <a:rPr lang="en-US" sz="1600" i="1" dirty="0" smtClean="0">
                <a:solidFill>
                  <a:schemeClr val="accent6">
                    <a:lumMod val="75000"/>
                  </a:schemeClr>
                </a:solidFill>
                <a:effectLst>
                  <a:outerShdw blurRad="38100" dist="38100" dir="2700000" algn="tl">
                    <a:srgbClr val="000000">
                      <a:alpha val="43137"/>
                    </a:srgbClr>
                  </a:outerShdw>
                </a:effectLst>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PNJPOS</a:t>
            </a:r>
            <a:endParaRPr lang="en-US" sz="1400"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218281" y="647701"/>
            <a:ext cx="5562600" cy="415498"/>
          </a:xfrm>
          <a:prstGeom prst="rect">
            <a:avLst/>
          </a:prstGeom>
          <a:noFill/>
        </p:spPr>
        <p:txBody>
          <a:bodyPr wrap="square" rtlCol="0">
            <a:spAutoFit/>
          </a:bodyPr>
          <a:lstStyle/>
          <a:p>
            <a:r>
              <a:rPr lang="en-US" sz="1050" u="sng" dirty="0" smtClean="0">
                <a:latin typeface="Verdana" pitchFamily="34" charset="0"/>
                <a:ea typeface="Verdana" pitchFamily="34" charset="0"/>
                <a:cs typeface="Verdana" pitchFamily="34" charset="0"/>
              </a:rPr>
              <a:t>Add Item</a:t>
            </a:r>
            <a:r>
              <a:rPr lang="en-US" sz="1050" dirty="0" smtClean="0">
                <a:latin typeface="Verdana" pitchFamily="34" charset="0"/>
                <a:ea typeface="Verdana" pitchFamily="34" charset="0"/>
                <a:cs typeface="Verdana" pitchFamily="34" charset="0"/>
              </a:rPr>
              <a:t>: Select product from </a:t>
            </a:r>
            <a:r>
              <a:rPr lang="en-US" sz="1050" i="1" dirty="0" smtClean="0">
                <a:latin typeface="Times New Roman" pitchFamily="18" charset="0"/>
                <a:ea typeface="Verdana" pitchFamily="34" charset="0"/>
                <a:cs typeface="Times New Roman" pitchFamily="18" charset="0"/>
              </a:rPr>
              <a:t>e</a:t>
            </a:r>
            <a:r>
              <a:rPr lang="en-US" sz="1050" dirty="0" smtClean="0">
                <a:latin typeface="Verdana" pitchFamily="34" charset="0"/>
                <a:ea typeface="Verdana" pitchFamily="34" charset="0"/>
                <a:cs typeface="Verdana" pitchFamily="34" charset="0"/>
              </a:rPr>
              <a:t>PNInventory database</a:t>
            </a:r>
          </a:p>
          <a:p>
            <a:r>
              <a:rPr lang="en-US" sz="1050" u="sng" dirty="0" smtClean="0">
                <a:latin typeface="Verdana" pitchFamily="34" charset="0"/>
                <a:ea typeface="Verdana" pitchFamily="34" charset="0"/>
                <a:cs typeface="Verdana" pitchFamily="34" charset="0"/>
              </a:rPr>
              <a:t>Add Non Inventory Item</a:t>
            </a:r>
            <a:r>
              <a:rPr lang="en-US" sz="1050" dirty="0" smtClean="0">
                <a:latin typeface="Verdana" pitchFamily="34" charset="0"/>
                <a:ea typeface="Verdana" pitchFamily="34" charset="0"/>
                <a:cs typeface="Verdana" pitchFamily="34" charset="0"/>
              </a:rPr>
              <a:t>: Add product not in </a:t>
            </a:r>
            <a:r>
              <a:rPr lang="en-US" sz="1050" i="1" dirty="0" smtClean="0">
                <a:latin typeface="Times New Roman" pitchFamily="18" charset="0"/>
                <a:ea typeface="Verdana" pitchFamily="34" charset="0"/>
                <a:cs typeface="Times New Roman" pitchFamily="18" charset="0"/>
              </a:rPr>
              <a:t>e</a:t>
            </a:r>
            <a:r>
              <a:rPr lang="en-US" sz="1050" dirty="0" smtClean="0">
                <a:latin typeface="Verdana" pitchFamily="34" charset="0"/>
                <a:ea typeface="Verdana" pitchFamily="34" charset="0"/>
                <a:cs typeface="Verdana" pitchFamily="34" charset="0"/>
              </a:rPr>
              <a:t>PNInventory database</a:t>
            </a:r>
            <a:endParaRPr lang="en-US" sz="1050" dirty="0">
              <a:latin typeface="Verdana" pitchFamily="34" charset="0"/>
              <a:ea typeface="Verdana" pitchFamily="34" charset="0"/>
              <a:cs typeface="Verdana" pitchFamily="34" charset="0"/>
            </a:endParaRPr>
          </a:p>
        </p:txBody>
      </p:sp>
      <p:sp>
        <p:nvSpPr>
          <p:cNvPr id="9" name="TextBox 8"/>
          <p:cNvSpPr txBox="1"/>
          <p:nvPr/>
        </p:nvSpPr>
        <p:spPr>
          <a:xfrm>
            <a:off x="2199481" y="3716020"/>
            <a:ext cx="4800600" cy="415498"/>
          </a:xfrm>
          <a:prstGeom prst="rect">
            <a:avLst/>
          </a:prstGeom>
          <a:noFill/>
        </p:spPr>
        <p:txBody>
          <a:bodyPr wrap="square" rtlCol="0">
            <a:spAutoFit/>
          </a:bodyPr>
          <a:lstStyle/>
          <a:p>
            <a:pPr algn="r"/>
            <a:r>
              <a:rPr lang="en-US" sz="1050" u="sng" dirty="0" smtClean="0">
                <a:latin typeface="Verdana" pitchFamily="34" charset="0"/>
                <a:ea typeface="Verdana" pitchFamily="34" charset="0"/>
                <a:cs typeface="Verdana" pitchFamily="34" charset="0"/>
              </a:rPr>
              <a:t>Add Discount &amp; Add Tax</a:t>
            </a:r>
            <a:r>
              <a:rPr lang="en-US" sz="1050" dirty="0" smtClean="0">
                <a:latin typeface="Verdana" pitchFamily="34" charset="0"/>
                <a:ea typeface="Verdana" pitchFamily="34" charset="0"/>
                <a:cs typeface="Verdana" pitchFamily="34" charset="0"/>
              </a:rPr>
              <a:t>: Allows for additional discount and tax to be included with this order “on the fly”</a:t>
            </a:r>
            <a:endParaRPr lang="en-US" sz="105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437482" y="1303021"/>
            <a:ext cx="5628481" cy="2251392"/>
          </a:xfrm>
          <a:prstGeom prst="rect">
            <a:avLst/>
          </a:prstGeom>
          <a:noFill/>
          <a:ln w="9525">
            <a:noFill/>
            <a:miter lim="800000"/>
            <a:headEnd/>
            <a:tailEnd/>
          </a:ln>
        </p:spPr>
      </p:pic>
      <p:pic>
        <p:nvPicPr>
          <p:cNvPr id="6" name="Picture 2" descr="http://www.c4ktx.org/Lomax/symbol_ls_2208_800x700.jpg"/>
          <p:cNvPicPr>
            <a:picLocks noChangeAspect="1" noChangeArrowheads="1"/>
          </p:cNvPicPr>
          <p:nvPr/>
        </p:nvPicPr>
        <p:blipFill>
          <a:blip r:embed="rId3" cstate="print"/>
          <a:srcRect/>
          <a:stretch>
            <a:fillRect/>
          </a:stretch>
        </p:blipFill>
        <p:spPr bwMode="auto">
          <a:xfrm>
            <a:off x="218282" y="2461261"/>
            <a:ext cx="1036045" cy="812155"/>
          </a:xfrm>
          <a:prstGeom prst="rect">
            <a:avLst/>
          </a:prstGeom>
          <a:noFill/>
          <a:ln>
            <a:noFill/>
          </a:ln>
        </p:spPr>
      </p:pic>
      <p:sp>
        <p:nvSpPr>
          <p:cNvPr id="10" name="Rectangle 9"/>
          <p:cNvSpPr/>
          <p:nvPr/>
        </p:nvSpPr>
        <p:spPr bwMode="auto">
          <a:xfrm>
            <a:off x="142082" y="2364740"/>
            <a:ext cx="1208881" cy="1061720"/>
          </a:xfrm>
          <a:prstGeom prst="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cxnSp>
        <p:nvCxnSpPr>
          <p:cNvPr id="12" name="Straight Arrow Connector 11"/>
          <p:cNvCxnSpPr/>
          <p:nvPr/>
        </p:nvCxnSpPr>
        <p:spPr bwMode="auto">
          <a:xfrm rot="5400000" flipH="1" flipV="1">
            <a:off x="1097121" y="1953260"/>
            <a:ext cx="1061720" cy="533400"/>
          </a:xfrm>
          <a:prstGeom prst="straightConnector1">
            <a:avLst/>
          </a:prstGeom>
          <a:solidFill>
            <a:schemeClr val="accent1"/>
          </a:solidFill>
          <a:ln w="12700" cap="flat" cmpd="sng" algn="ctr">
            <a:solidFill>
              <a:srgbClr val="FFC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PNJPOS.jpg"/>
          <p:cNvPicPr>
            <a:picLocks noGrp="1" noChangeAspect="1"/>
          </p:cNvPicPr>
          <p:nvPr>
            <p:ph idx="1"/>
          </p:nvPr>
        </p:nvPicPr>
        <p:blipFill>
          <a:blip r:embed="rId2" cstate="print"/>
          <a:stretch>
            <a:fillRect/>
          </a:stretch>
        </p:blipFill>
        <p:spPr>
          <a:xfrm>
            <a:off x="142091" y="647701"/>
            <a:ext cx="1896405" cy="2868612"/>
          </a:xfrm>
        </p:spPr>
      </p:pic>
      <p:sp>
        <p:nvSpPr>
          <p:cNvPr id="4" name="Rectangle 3"/>
          <p:cNvSpPr/>
          <p:nvPr/>
        </p:nvSpPr>
        <p:spPr>
          <a:xfrm>
            <a:off x="3571081" y="190500"/>
            <a:ext cx="3334952" cy="338554"/>
          </a:xfrm>
          <a:prstGeom prst="rect">
            <a:avLst/>
          </a:prstGeom>
        </p:spPr>
        <p:txBody>
          <a:bodyPr wrap="none">
            <a:spAutoFit/>
          </a:bodyPr>
          <a:lstStyle/>
          <a:p>
            <a:r>
              <a:rPr lang="en-US" sz="1600"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a:t>
            </a:r>
            <a:r>
              <a:rPr lang="en-US" sz="1600" dirty="0" smtClean="0">
                <a:solidFill>
                  <a:schemeClr val="accent6">
                    <a:lumMod val="75000"/>
                  </a:schemeClr>
                </a:solidFill>
                <a:effectLst>
                  <a:outerShdw blurRad="38100" dist="38100" dir="2700000" algn="tl">
                    <a:srgbClr val="000000">
                      <a:alpha val="43137"/>
                    </a:srgbClr>
                  </a:outerShdw>
                </a:effectLst>
                <a:latin typeface="Verdana" pitchFamily="34" charset="0"/>
              </a:rPr>
              <a:t>PNJPOS w/ Cash Transactions</a:t>
            </a:r>
            <a:endParaRPr lang="en-US" sz="1400" dirty="0">
              <a:solidFill>
                <a:schemeClr val="accent6">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2275681" y="952500"/>
            <a:ext cx="2324910" cy="2819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90291" y="1104900"/>
            <a:ext cx="2200659" cy="3086100"/>
          </a:xfrm>
          <a:prstGeom prst="rect">
            <a:avLst/>
          </a:prstGeom>
          <a:noFill/>
          <a:ln w="9525">
            <a:noFill/>
            <a:miter lim="800000"/>
            <a:headEnd/>
            <a:tailEnd/>
          </a:ln>
        </p:spPr>
      </p:pic>
      <p:sp>
        <p:nvSpPr>
          <p:cNvPr id="8" name="Oval 7"/>
          <p:cNvSpPr/>
          <p:nvPr/>
        </p:nvSpPr>
        <p:spPr bwMode="auto">
          <a:xfrm>
            <a:off x="142081" y="2552699"/>
            <a:ext cx="533400" cy="304801"/>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0" name="Straight Arrow Connector 9"/>
          <p:cNvCxnSpPr>
            <a:stCxn id="8" idx="7"/>
          </p:cNvCxnSpPr>
          <p:nvPr/>
        </p:nvCxnSpPr>
        <p:spPr bwMode="auto">
          <a:xfrm rot="5400000" flipH="1" flipV="1">
            <a:off x="880810" y="1278669"/>
            <a:ext cx="1035237" cy="1602115"/>
          </a:xfrm>
          <a:prstGeom prst="straightConnector1">
            <a:avLst/>
          </a:prstGeom>
          <a:solidFill>
            <a:schemeClr val="accent1"/>
          </a:solidFill>
          <a:ln w="19050" cap="flat" cmpd="sng" algn="ctr">
            <a:solidFill>
              <a:srgbClr val="FFFF00"/>
            </a:solidFill>
            <a:prstDash val="solid"/>
            <a:round/>
            <a:headEnd type="none" w="med" len="med"/>
            <a:tailEnd type="arrow"/>
          </a:ln>
          <a:effectLst/>
        </p:spPr>
      </p:cxnSp>
      <p:sp>
        <p:nvSpPr>
          <p:cNvPr id="11" name="Oval 10"/>
          <p:cNvSpPr/>
          <p:nvPr/>
        </p:nvSpPr>
        <p:spPr bwMode="auto">
          <a:xfrm>
            <a:off x="2123281" y="952501"/>
            <a:ext cx="1981200" cy="8382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a:off x="4028281" y="1530538"/>
            <a:ext cx="1143000" cy="412562"/>
          </a:xfrm>
          <a:prstGeom prst="straightConnector1">
            <a:avLst/>
          </a:prstGeom>
          <a:solidFill>
            <a:schemeClr val="accent1"/>
          </a:solidFill>
          <a:ln w="19050" cap="flat" cmpd="sng" algn="ctr">
            <a:solidFill>
              <a:srgbClr val="FFFF00"/>
            </a:solidFill>
            <a:prstDash val="solid"/>
            <a:round/>
            <a:headEnd type="none" w="med" len="med"/>
            <a:tailEnd type="arrow"/>
          </a:ln>
          <a:effectLst/>
        </p:spPr>
      </p:cxnSp>
      <p:sp>
        <p:nvSpPr>
          <p:cNvPr id="16" name="Oval 15"/>
          <p:cNvSpPr/>
          <p:nvPr/>
        </p:nvSpPr>
        <p:spPr bwMode="auto">
          <a:xfrm>
            <a:off x="5171281" y="1790699"/>
            <a:ext cx="685800" cy="304801"/>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0483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0483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0483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1069</Words>
  <Application>Microsoft Office PowerPoint</Application>
  <PresentationFormat>Custom</PresentationFormat>
  <Paragraphs>207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2_Default Design</vt:lpstr>
      <vt:lpstr>Slide 1</vt:lpstr>
      <vt:lpstr>What is it?</vt:lpstr>
      <vt:lpstr>Who’s it for?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Installation is Easy!</vt:lpstr>
      <vt:lpstr>Slide 18</vt:lpstr>
      <vt:lpstr>Slide 19</vt:lpstr>
      <vt:lpstr>Slide 20</vt:lpstr>
      <vt:lpstr>Slide 21</vt:lpstr>
    </vt:vector>
  </TitlesOfParts>
  <Company>eProcessing Network,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Sotis</dc:creator>
  <cp:lastModifiedBy>Kristine Brown</cp:lastModifiedBy>
  <cp:revision>147</cp:revision>
  <dcterms:created xsi:type="dcterms:W3CDTF">2008-07-15T19:40:41Z</dcterms:created>
  <dcterms:modified xsi:type="dcterms:W3CDTF">2011-10-03T15:53:40Z</dcterms:modified>
</cp:coreProperties>
</file>